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Fira Sans Heavy" charset="1" panose="020B0A03050000020004"/>
      <p:regular r:id="rId33"/>
    </p:embeddedFont>
    <p:embeddedFont>
      <p:font typeface="Poppins" charset="1" panose="00000500000000000000"/>
      <p:regular r:id="rId34"/>
    </p:embeddedFont>
    <p:embeddedFont>
      <p:font typeface="Poppins Bold" charset="1" panose="00000800000000000000"/>
      <p:regular r:id="rId35"/>
    </p:embeddedFont>
    <p:embeddedFont>
      <p:font typeface="Crimson Pro" charset="1" panose="00000000000000000000"/>
      <p:regular r:id="rId36"/>
    </p:embeddedFont>
    <p:embeddedFont>
      <p:font typeface="Crimson Pro Bold" charset="1" panose="00000000000000000000"/>
      <p:regular r:id="rId40"/>
    </p:embeddedFont>
    <p:embeddedFont>
      <p:font typeface="Fira Sans Bold" charset="1" panose="020B0803050000020004"/>
      <p:regular r:id="rId43"/>
    </p:embeddedFont>
    <p:embeddedFont>
      <p:font typeface="Fira Sans" charset="1" panose="020B05030500000200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2.xml" Type="http://schemas.openxmlformats.org/officeDocument/2006/relationships/notesSlide"/><Relationship Id="rId42" Target="notesSlides/notesSlide3.xml" Type="http://schemas.openxmlformats.org/officeDocument/2006/relationships/notesSlide"/><Relationship Id="rId43" Target="fonts/font43.fntdata" Type="http://schemas.openxmlformats.org/officeDocument/2006/relationships/font"/><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notesSlides/notesSlide10.xml" Type="http://schemas.openxmlformats.org/officeDocument/2006/relationships/notesSlide"/><Relationship Id="rId51" Target="notesSlides/notesSlide11.xml" Type="http://schemas.openxmlformats.org/officeDocument/2006/relationships/notesSlide"/><Relationship Id="rId52" Target="fonts/font52.fntdata" Type="http://schemas.openxmlformats.org/officeDocument/2006/relationships/font"/><Relationship Id="rId53" Target="notesSlides/notesSlide12.xml" Type="http://schemas.openxmlformats.org/officeDocument/2006/relationships/notesSlide"/><Relationship Id="rId54" Target="notesSlides/notesSlide13.xml" Type="http://schemas.openxmlformats.org/officeDocument/2006/relationships/notesSlide"/><Relationship Id="rId55" Target="notesSlides/notesSlide14.xml" Type="http://schemas.openxmlformats.org/officeDocument/2006/relationships/notesSlide"/><Relationship Id="rId56" Target="notesSlides/notesSlide15.xml" Type="http://schemas.openxmlformats.org/officeDocument/2006/relationships/notesSlide"/><Relationship Id="rId57" Target="notesSlides/notesSlide16.xml" Type="http://schemas.openxmlformats.org/officeDocument/2006/relationships/notesSlide"/><Relationship Id="rId58" Target="notesSlides/notesSlide17.xml" Type="http://schemas.openxmlformats.org/officeDocument/2006/relationships/notesSlide"/><Relationship Id="rId59" Target="notesSlides/notesSlide18.xml" Type="http://schemas.openxmlformats.org/officeDocument/2006/relationships/notesSlide"/><Relationship Id="rId6" Target="slides/slide1.xml" Type="http://schemas.openxmlformats.org/officeDocument/2006/relationships/slide"/><Relationship Id="rId60" Target="notesSlides/notesSlide19.xml" Type="http://schemas.openxmlformats.org/officeDocument/2006/relationships/notesSlide"/><Relationship Id="rId61" Target="notesSlides/notesSlide20.xml" Type="http://schemas.openxmlformats.org/officeDocument/2006/relationships/notesSlide"/><Relationship Id="rId62" Target="notesSlides/notesSlide21.xml" Type="http://schemas.openxmlformats.org/officeDocument/2006/relationships/notesSlide"/><Relationship Id="rId63" Target="notesSlides/notesSlide22.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TMDT pt mạnh =&gt; user doi dien voi luong san pham lon -&gt; dan den qua tai tt. </a:t>
            </a:r>
          </a:p>
          <a:p>
            <a:r>
              <a:rPr lang="en-US"/>
              <a:t>De tăng trải nghiệm người dùng, các doanh nghiệp đã tích hợp các mô hình tư vấn vào HT của mình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cho ví dụ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khi tìm hiểu về quy trình phát sinh rating từ text review thông qua bert,chúng ta sẽ giới thiệu sơ qua về bert</a:t>
            </a:r>
          </a:p>
          <a:p>
            <a:r>
              <a:rPr lang="en-US"/>
              <a:t/>
            </a:r>
          </a:p>
          <a:p>
            <a:r>
              <a:rPr lang="en-US"/>
              <a:t>(Biểu diễn Bộ mã hóa Hai chiều từ Transformers.)</a:t>
            </a:r>
          </a:p>
          <a:p>
            <a:r>
              <a:rPr lang="en-US"/>
              <a:t/>
            </a:r>
          </a:p>
          <a:p>
            <a:r>
              <a:rPr lang="en-US"/>
              <a:t>Nói ưu điểm cho phù hợp</a:t>
            </a:r>
          </a:p>
          <a:p>
            <a:r>
              <a:rPr lang="en-US"/>
              <a:t>Giải thích tại sao cần 2 chiều với BERT</a:t>
            </a:r>
          </a:p>
          <a:p>
            <a:r>
              <a:rPr lang="en-US"/>
              <a:t>Thay đổi ví dụ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 trận X chứa các vecto biểu diễn text review sẽ được tính toán mức độ liên quan về mặt ngữ nghĩa thông qua các phép toán ma trận</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Trước khi tìm hiểu về quy trình phát sinh rating từ text review thông qua bert,chúng ta sẽ giới thiệu sơ qua về bert</a:t>
            </a:r>
          </a:p>
          <a:p>
            <a:r>
              <a:rPr lang="en-US"/>
              <a:t/>
            </a:r>
          </a:p>
          <a:p>
            <a:r>
              <a:rPr lang="en-US"/>
              <a:t>(Biểu diễn Bộ mã hóa Hai chiều từ Transformers.)</a:t>
            </a:r>
          </a:p>
          <a:p>
            <a:r>
              <a:rPr lang="en-US"/>
              <a:t/>
            </a:r>
          </a:p>
          <a:p>
            <a:r>
              <a:rPr lang="en-US"/>
              <a:t>Nói ưu điểm cho phù hợp</a:t>
            </a:r>
          </a:p>
          <a:p>
            <a:r>
              <a:rPr lang="en-US"/>
              <a:t>Giải thích tại sao cần 2 chiều với BERT</a:t>
            </a:r>
          </a:p>
          <a:p>
            <a:r>
              <a:rPr lang="en-US"/>
              <a:t>Thay đổi ví dụ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khi tìm hiểu về quy trình phát sinh rating từ text review thông qua bert,chúng ta sẽ giới thiệu sơ qua về bert</a:t>
            </a:r>
          </a:p>
          <a:p>
            <a:r>
              <a:rPr lang="en-US"/>
              <a:t/>
            </a:r>
          </a:p>
          <a:p>
            <a:r>
              <a:rPr lang="en-US"/>
              <a:t>(Biểu diễn Bộ mã hóa Hai chiều từ Transformers.)</a:t>
            </a:r>
          </a:p>
          <a:p>
            <a:r>
              <a:rPr lang="en-US"/>
              <a:t/>
            </a:r>
          </a:p>
          <a:p>
            <a:r>
              <a:rPr lang="en-US"/>
              <a:t>Nói ưu điểm cho phù hợp</a:t>
            </a:r>
          </a:p>
          <a:p>
            <a:r>
              <a:rPr lang="en-US"/>
              <a:t>Giải thích tại sao cần 2 chiều với BERT</a:t>
            </a:r>
          </a:p>
          <a:p>
            <a:r>
              <a:rPr lang="en-US"/>
              <a:t>Thay đổi ví dụ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khóa luận này nhóm chúng em sẽ sử  dụng mô hình BERT Base đã được huấn luyện trước sau đó thay đổi kiến trúc của lớp tuyến tính và Softmax để kết quả trả về của mô  hình là xác suất dự đoán của các điểm đánh giá từ 1-5</a:t>
            </a:r>
          </a:p>
          <a:p>
            <a:r>
              <a:rPr lang="en-US"/>
              <a:t>- Chỉnh 0.468 màu đỏ</a:t>
            </a:r>
          </a:p>
          <a:p>
            <a:r>
              <a:rPr lang="en-US"/>
              <a:t>- [0,0,0,1,0] -&gt; minh họa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KL...,  nhóm sử dụng ... trong hướng tiếp cận</a:t>
            </a:r>
          </a:p>
          <a:p>
            <a:r>
              <a:rPr lang="en-US"/>
              <a:t>trong chiến lược tổng hợp profile mà nhóm chọn, để tổng hợp đc sở thích của ng dùng ảo ta cần tính trọng số của từng ng dùng trong nhóm </a:t>
            </a:r>
          </a:p>
          <a:p>
            <a:r>
              <a:rPr lang="en-US"/>
              <a:t>Trọng số đc tính bằng độ tin cậy và tầm ảnh hưởng của ng dùng trong nhóm</a:t>
            </a:r>
          </a:p>
          <a:p>
            <a:r>
              <a:rPr lang="en-US"/>
              <a:t>Tầm ảnh hưởng đc tính = số sp ng dùng đánh giá</a:t>
            </a:r>
          </a:p>
          <a:p>
            <a:r>
              <a:rPr lang="en-US"/>
              <a:t>Độ tin cậy đc tính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ng dùng ảo đc tổng hợp, ta cần học ma trận group factor Hv bằng cách tối ưu hàm mục tiêu...</a:t>
            </a:r>
          </a:p>
          <a:p>
            <a:r>
              <a:rPr lang="en-US"/>
              <a:t/>
            </a:r>
          </a:p>
          <a:p>
            <a:r>
              <a:rPr lang="en-US"/>
              <a:t>- Dự đoán sở thích ng dùng ảo = ct...</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Vì lúc này các nhóm người dùng đã được chuyển thành một virtual user duy nhất đại diện. Ta cần biểu diễn lại các group này trong không gian nhân tố ẩn và ước lượng bias của mỗi group tương tự như người dùng đơn.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bản chất bài toán TV là dự đoán sở thích của người dùng dựa trên những sản phẩm họ chưa trải nghiệm</a:t>
            </a:r>
          </a:p>
          <a:p>
            <a:r>
              <a:rPr lang="en-US"/>
              <a:t>- Đầu vào của bài toán TV là ma trận đánh giá của ng dùng trên các sp với giá trị tại mỗi ô là đánh giá của ng dùng cho sp tương ứng. Các giá trị * đại diện cho các sp ng dùng chưa trải nghiệm.</a:t>
            </a:r>
          </a:p>
          <a:p>
            <a:r>
              <a:rPr lang="en-US"/>
              <a:t/>
            </a:r>
          </a:p>
          <a:p>
            <a:r>
              <a:rPr lang="en-US"/>
              <a:t/>
            </a:r>
          </a:p>
          <a:p>
            <a:r>
              <a:rPr lang="en-US"/>
              <a:t>(khi ng dùng trải nghiệm sp, họ sẽ để lại đánh giá điểm rating và review. Điểm rating được thu thập và thể hiện dưới dạng ma trận và mỗi dòng .. và mỗi cột ... với mỗi ô tương ứng với trải nghiệm của ng dùng u với sản phẩm 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Dùng độ đo Fscore để đánh giá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Kq thực nghiệm cho thấy mô hình sau khi tích hợp bert cho kết quả tốt hơn đặc biệt là khi số thành viên trong nhóm tăng lên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hiện tại các pp tổng hợp profile chưa quan tâm đến tầm ảnh hưởng của ng dùng trên từng thể loại sp trong khi đó mỗi ng dùng có thể chỉ đánh giá chính xác trên một số thể loại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các hướng đi</a:t>
            </a:r>
          </a:p>
          <a:p>
            <a:r>
              <a:rPr lang="en-US"/>
              <a:t/>
            </a:r>
          </a:p>
          <a:p>
            <a:r>
              <a:rPr lang="en-US"/>
              <a:t>=&gt; nêu ý tưởng chính</a:t>
            </a:r>
          </a:p>
          <a:p>
            <a:r>
              <a:rPr lang="en-US"/>
              <a:t>content-base:</a:t>
            </a:r>
          </a:p>
          <a:p>
            <a:r>
              <a:rPr lang="en-US"/>
              <a:t>- dựa trên mô tả của sp mà ng dùng đã trải nghiệm để gợi ý cho ng dùng</a:t>
            </a:r>
          </a:p>
          <a:p>
            <a:r>
              <a:rPr lang="en-US"/>
              <a:t>ưu: có thể gợi ý sp mới (chỉ cần có nd liên quan)</a:t>
            </a:r>
          </a:p>
          <a:p>
            <a:r>
              <a:rPr lang="en-US"/>
              <a:t>khuyết: dễ nhàm chán (sở thích ng dùng thay đổi)</a:t>
            </a:r>
          </a:p>
          <a:p>
            <a:r>
              <a:rPr lang="en-US"/>
              <a:t/>
            </a:r>
          </a:p>
          <a:p>
            <a:r>
              <a:rPr lang="en-US"/>
              <a:t>- Collaborative:</a:t>
            </a:r>
          </a:p>
          <a:p>
            <a:r>
              <a:rPr lang="en-US"/>
              <a:t>dựa vào thông tin láng giềng của user để gợi ý </a:t>
            </a:r>
          </a:p>
          <a:p>
            <a:r>
              <a:rPr lang="en-US"/>
              <a:t>- Hybrid</a:t>
            </a:r>
          </a:p>
          <a:p>
            <a:r>
              <a:rPr lang="en-US"/>
              <a:t>kết hợp các mô hình tư vấn tùy vào ngữ cảnh, mục đích ứng dụng</a:t>
            </a:r>
          </a:p>
          <a:p>
            <a:r>
              <a:rPr lang="en-US"/>
              <a:t/>
            </a:r>
          </a:p>
          <a:p>
            <a:r>
              <a:rPr lang="en-US"/>
              <a:t>=&gt; chọn hướng CF</a:t>
            </a:r>
          </a:p>
          <a:p>
            <a:r>
              <a:rPr lang="en-US"/>
              <a:t>+ Model và Memory </a:t>
            </a:r>
          </a:p>
          <a:p>
            <a:r>
              <a:rPr lang="en-US"/>
              <a:t>- Memory: dựa trên sở thích của ng dùng tương đồng để dự đoán</a:t>
            </a:r>
          </a:p>
          <a:p>
            <a:r>
              <a:rPr lang="en-US"/>
              <a:t>Ưu: đơn giản, tính diễn giải cao</a:t>
            </a:r>
          </a:p>
          <a:p>
            <a:r>
              <a:rPr lang="en-US"/>
              <a:t>Khuyết: Dữ liệu thưa, khó mở rộng (tập user lớn)</a:t>
            </a:r>
          </a:p>
          <a:p>
            <a:r>
              <a:rPr lang="en-US"/>
              <a:t>- Model: Dựa trên mô hình để gợi ý</a:t>
            </a:r>
          </a:p>
          <a:p>
            <a:r>
              <a:rPr lang="en-US"/>
              <a:t>Ưu điểm: Độ chính xác cao hơn</a:t>
            </a:r>
          </a:p>
          <a:p>
            <a:r>
              <a:rPr lang="en-US"/>
              <a:t>Khuyết: tính diễn giải thấp</a:t>
            </a:r>
          </a:p>
          <a:p>
            <a:r>
              <a:rPr lang="en-US"/>
              <a:t/>
            </a:r>
          </a:p>
          <a:p>
            <a:r>
              <a:rPr lang="en-US"/>
              <a:t/>
            </a:r>
          </a:p>
          <a:p>
            <a:r>
              <a:rPr lang="en-US"/>
              <a:t/>
            </a:r>
          </a:p>
          <a:p>
            <a:r>
              <a:rPr lang="en-US"/>
              <a:t/>
            </a:r>
          </a:p>
          <a:p>
            <a:r>
              <a:rPr lang="en-US"/>
              <a:t/>
            </a:r>
          </a:p>
          <a:p>
            <a:r>
              <a:rPr lang="en-US"/>
              <a:t/>
            </a:r>
          </a:p>
          <a:p>
            <a:r>
              <a:rPr lang="en-US"/>
              <a:t>Memory-base</a:t>
            </a:r>
          </a:p>
          <a:p>
            <a:r>
              <a:rPr lang="en-US"/>
              <a:t>Tính độ tương đồng</a:t>
            </a:r>
          </a:p>
          <a:p>
            <a:r>
              <a:rPr lang="en-US"/>
              <a:t>ưu: tính diễn giải =&gt;</a:t>
            </a:r>
          </a:p>
          <a:p>
            <a:r>
              <a:rPr lang="en-US"/>
              <a:t>khuyết: chí phí tính độ tương đồng</a:t>
            </a:r>
          </a:p>
          <a:p>
            <a:r>
              <a:rPr lang="en-US"/>
              <a:t>model-base:</a:t>
            </a:r>
          </a:p>
          <a:p>
            <a:r>
              <a:rPr lang="en-US"/>
              <a:t>khuyết: không có tính diễn giải </a:t>
            </a:r>
          </a:p>
          <a:p>
            <a:r>
              <a:rPr lang="en-US"/>
              <a:t>ưu: dựa trên mô hình học =&gt; độ chính xác cao hơn  </a:t>
            </a:r>
          </a:p>
          <a:p>
            <a:r>
              <a:rPr lang="en-US"/>
              <a:t>tìm hiểu =&gt; có 2 hướng chính:... =&gt; vì sao chọn MF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phân tích ma trận đánh giá user-item thành 2 ma trận H,V</a:t>
            </a:r>
          </a:p>
          <a:p>
            <a:r>
              <a:rPr lang="en-US"/>
              <a:t/>
            </a:r>
          </a:p>
          <a:p>
            <a:r>
              <a:rPr lang="en-US"/>
              <a:t>- Sau khi đã phân tích, 2 mt H,V có thể đc dùng để dự đoán các đánh giá khuyết</a:t>
            </a:r>
          </a:p>
          <a:p>
            <a:r>
              <a:rPr lang="en-US"/>
              <a:t>- Để phân tích 2 MT cần phải tối ưu...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hàm mục tiêu sau khi tối ưu</a:t>
            </a:r>
          </a:p>
          <a:p>
            <a:r>
              <a:rPr lang="en-US"/>
              <a:t>- Sử dụng thuật toán SGD</a:t>
            </a:r>
          </a:p>
          <a:p>
            <a:r>
              <a:rPr lang="en-US"/>
              <a:t>- Sau khi có 2 mt H,V  có thể dự đoán các đánh giá khuyết = 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hàm mục tiêu sau khi tối ưu</a:t>
            </a:r>
          </a:p>
          <a:p>
            <a:r>
              <a:rPr lang="en-US"/>
              <a:t>- Sử dụng thuật toán SGD</a:t>
            </a:r>
          </a:p>
          <a:p>
            <a:r>
              <a:rPr lang="en-US"/>
              <a:t>- Sau khi có 2 mt H,V  có thể dự đoán các đánh giá khuyết = 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có các công bố  có 2 hướng tiếp cận với tư vấn nhóm</a:t>
            </a:r>
          </a:p>
          <a:p>
            <a:r>
              <a:rPr lang="en-US"/>
              <a:t>2 loại nhóm: nhóm phát sinh và nhóm ngẫu nhiên</a:t>
            </a:r>
          </a:p>
          <a:p>
            <a:r>
              <a:rPr lang="en-US"/>
              <a:t>Tổng hợp gợi ý xem sở thích các thành viên là như nhau</a:t>
            </a:r>
          </a:p>
          <a:p>
            <a:r>
              <a:rPr lang="en-US"/>
              <a:t/>
            </a:r>
          </a:p>
          <a:p>
            <a:r>
              <a:rPr lang="en-US"/>
              <a:t>khi nhóm xuất hiện, ta có user, thực hiện tổng hợp profile của virtual user G, gợi ý cho user G </a:t>
            </a:r>
          </a:p>
          <a:p>
            <a:r>
              <a:rPr lang="en-US"/>
              <a:t>=&gt; áp dụng gợi ý cá nhân trên G</a:t>
            </a:r>
          </a:p>
          <a:p>
            <a:r>
              <a:rPr lang="en-US"/>
              <a:t>=&gt; giải thích vì sao chọn tổng hợp profile tốt hơn. </a:t>
            </a:r>
          </a:p>
          <a:p>
            <a:r>
              <a:rPr lang="en-US"/>
              <a:t>khuyết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(Highlight: cheap, workwell)</a:t>
            </a:r>
          </a:p>
          <a:p>
            <a:r>
              <a:rPr lang="en-US"/>
              <a:t>bỏ cmt dưới (tìm thêm 1 case khác)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2.png" Type="http://schemas.openxmlformats.org/officeDocument/2006/relationships/image"/><Relationship Id="rId14" Target="../media/image28.pn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8.png" Type="http://schemas.openxmlformats.org/officeDocument/2006/relationships/image"/><Relationship Id="rId12" Target="../media/image12.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29.png" Type="http://schemas.openxmlformats.org/officeDocument/2006/relationships/image"/><Relationship Id="rId13" Target="../media/image12.png" Type="http://schemas.openxmlformats.org/officeDocument/2006/relationships/image"/><Relationship Id="rId14" Target="../media/image30.png" Type="http://schemas.openxmlformats.org/officeDocument/2006/relationships/image"/><Relationship Id="rId2" Target="../notesSlides/notesSlide10.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13" Target="../media/image31.png" Type="http://schemas.openxmlformats.org/officeDocument/2006/relationships/image"/><Relationship Id="rId14" Target="../media/image30.png" Type="http://schemas.openxmlformats.org/officeDocument/2006/relationships/image"/><Relationship Id="rId2" Target="../notesSlides/notesSlide11.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2.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2" Target="../notesSlides/notesSlide12.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29.png" Type="http://schemas.openxmlformats.org/officeDocument/2006/relationships/image"/><Relationship Id="rId13" Target="../media/image12.png" Type="http://schemas.openxmlformats.org/officeDocument/2006/relationships/image"/><Relationship Id="rId14" Target="../media/image18.png" Type="http://schemas.openxmlformats.org/officeDocument/2006/relationships/image"/><Relationship Id="rId15" Target="../media/image34.png" Type="http://schemas.openxmlformats.org/officeDocument/2006/relationships/image"/><Relationship Id="rId16" Target="../media/image30.png" Type="http://schemas.openxmlformats.org/officeDocument/2006/relationships/image"/><Relationship Id="rId2" Target="../notesSlides/notesSlide13.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29.png" Type="http://schemas.openxmlformats.org/officeDocument/2006/relationships/image"/><Relationship Id="rId13" Target="../media/image12.png" Type="http://schemas.openxmlformats.org/officeDocument/2006/relationships/image"/><Relationship Id="rId14" Target="../media/image30.png" Type="http://schemas.openxmlformats.org/officeDocument/2006/relationships/image"/><Relationship Id="rId15" Target="../media/image35.png" Type="http://schemas.openxmlformats.org/officeDocument/2006/relationships/image"/><Relationship Id="rId2" Target="../notesSlides/notesSlide14.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29.png" Type="http://schemas.openxmlformats.org/officeDocument/2006/relationships/image"/><Relationship Id="rId13" Target="../media/image12.png" Type="http://schemas.openxmlformats.org/officeDocument/2006/relationships/image"/><Relationship Id="rId14" Target="../media/image36.png" Type="http://schemas.openxmlformats.org/officeDocument/2006/relationships/image"/><Relationship Id="rId15" Target="../media/image30.png" Type="http://schemas.openxmlformats.org/officeDocument/2006/relationships/image"/><Relationship Id="rId2" Target="../notesSlides/notesSlide15.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2" Target="../notesSlides/notesSlide16.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2.png" Type="http://schemas.openxmlformats.org/officeDocument/2006/relationships/image"/><Relationship Id="rId14" Target="../media/image39.png" Type="http://schemas.openxmlformats.org/officeDocument/2006/relationships/image"/><Relationship Id="rId2" Target="../notesSlides/notesSlide17.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2.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2" Target="../notesSlides/notesSlide18.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43.png" Type="http://schemas.openxmlformats.org/officeDocument/2006/relationships/image"/><Relationship Id="rId13" Target="../media/image18.png" Type="http://schemas.openxmlformats.org/officeDocument/2006/relationships/image"/><Relationship Id="rId14" Target="../media/image12.png" Type="http://schemas.openxmlformats.org/officeDocument/2006/relationships/image"/><Relationship Id="rId15" Target="../media/image44.png" Type="http://schemas.openxmlformats.org/officeDocument/2006/relationships/image"/><Relationship Id="rId2" Target="../notesSlides/notesSlide19.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notesSlides/notesSlide2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notesSlides/notesSlide2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9.png" Type="http://schemas.openxmlformats.org/officeDocument/2006/relationships/image"/><Relationship Id="rId7" Target="../media/image45.png" Type="http://schemas.openxmlformats.org/officeDocument/2006/relationships/image"/><Relationship Id="rId8" Target="../media/image50.png" Type="http://schemas.openxmlformats.org/officeDocument/2006/relationships/image"/><Relationship Id="rId9"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12.png" Type="http://schemas.openxmlformats.org/officeDocument/2006/relationships/image"/><Relationship Id="rId2" Target="../notesSlides/notesSlide2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8.png" Type="http://schemas.openxmlformats.org/officeDocument/2006/relationships/image"/><Relationship Id="rId12" Target="../media/image29.png" Type="http://schemas.openxmlformats.org/officeDocument/2006/relationships/image"/><Relationship Id="rId13" Target="../media/image55.png" Type="http://schemas.openxmlformats.org/officeDocument/2006/relationships/image"/><Relationship Id="rId14" Target="../media/image12.png" Type="http://schemas.openxmlformats.org/officeDocument/2006/relationships/image"/><Relationship Id="rId15" Target="../media/image56.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2.png" Type="http://schemas.openxmlformats.org/officeDocument/2006/relationships/image"/><Relationship Id="rId12" Target="../media/image15.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2.png" Type="http://schemas.openxmlformats.org/officeDocument/2006/relationships/image"/><Relationship Id="rId12" Target="../media/image16.pn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2.png" Type="http://schemas.openxmlformats.org/officeDocument/2006/relationships/image"/><Relationship Id="rId15" Target="../media/image19.pn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2.pn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2" Target="../notesSlides/notesSlide4.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22.png" Type="http://schemas.openxmlformats.org/officeDocument/2006/relationships/image"/><Relationship Id="rId15" Target="../media/image23.png" Type="http://schemas.openxmlformats.org/officeDocument/2006/relationships/image"/><Relationship Id="rId16" Target="../media/image12.png" Type="http://schemas.openxmlformats.org/officeDocument/2006/relationships/image"/><Relationship Id="rId17" Target="../media/image24.pn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23.png" Type="http://schemas.openxmlformats.org/officeDocument/2006/relationships/image"/><Relationship Id="rId14" Target="../media/image12.png" Type="http://schemas.openxmlformats.org/officeDocument/2006/relationships/image"/><Relationship Id="rId15" Target="../media/image25.pn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2.png" Type="http://schemas.openxmlformats.org/officeDocument/2006/relationships/image"/><Relationship Id="rId15" Target="../media/image26.png" Type="http://schemas.openxmlformats.org/officeDocument/2006/relationships/image"/><Relationship Id="rId16" Target="../media/image27.png" Type="http://schemas.openxmlformats.org/officeDocument/2006/relationships/image"/><Relationship Id="rId2" Target="../notesSlides/notesSlide7.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059128">
            <a:off x="-2757952" y="4053698"/>
            <a:ext cx="5189120" cy="2594560"/>
          </a:xfrm>
          <a:custGeom>
            <a:avLst/>
            <a:gdLst/>
            <a:ahLst/>
            <a:cxnLst/>
            <a:rect r="r" b="b" t="t" l="l"/>
            <a:pathLst>
              <a:path h="2594560" w="5189120">
                <a:moveTo>
                  <a:pt x="0" y="0"/>
                </a:moveTo>
                <a:lnTo>
                  <a:pt x="5189121" y="0"/>
                </a:lnTo>
                <a:lnTo>
                  <a:pt x="5189121" y="2594560"/>
                </a:lnTo>
                <a:lnTo>
                  <a:pt x="0" y="2594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6547" y="6211638"/>
            <a:ext cx="2557442" cy="4019556"/>
          </a:xfrm>
          <a:custGeom>
            <a:avLst/>
            <a:gdLst/>
            <a:ahLst/>
            <a:cxnLst/>
            <a:rect r="r" b="b" t="t" l="l"/>
            <a:pathLst>
              <a:path h="4019556" w="2557442">
                <a:moveTo>
                  <a:pt x="0" y="0"/>
                </a:moveTo>
                <a:lnTo>
                  <a:pt x="2557442" y="0"/>
                </a:lnTo>
                <a:lnTo>
                  <a:pt x="2557442" y="4019556"/>
                </a:lnTo>
                <a:lnTo>
                  <a:pt x="0" y="4019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131247" y="5541162"/>
            <a:ext cx="3578421" cy="4324376"/>
          </a:xfrm>
          <a:custGeom>
            <a:avLst/>
            <a:gdLst/>
            <a:ahLst/>
            <a:cxnLst/>
            <a:rect r="r" b="b" t="t" l="l"/>
            <a:pathLst>
              <a:path h="4324376" w="3578421">
                <a:moveTo>
                  <a:pt x="0" y="0"/>
                </a:moveTo>
                <a:lnTo>
                  <a:pt x="3578422" y="0"/>
                </a:lnTo>
                <a:lnTo>
                  <a:pt x="3578422" y="4324376"/>
                </a:lnTo>
                <a:lnTo>
                  <a:pt x="0" y="4324376"/>
                </a:lnTo>
                <a:lnTo>
                  <a:pt x="0" y="0"/>
                </a:lnTo>
                <a:close/>
              </a:path>
            </a:pathLst>
          </a:custGeom>
          <a:blipFill>
            <a:blip r:embed="rId11"/>
            <a:stretch>
              <a:fillRect l="0" t="0" r="0" b="0"/>
            </a:stretch>
          </a:blipFill>
        </p:spPr>
      </p:sp>
      <p:sp>
        <p:nvSpPr>
          <p:cNvPr name="Freeform 8" id="8"/>
          <p:cNvSpPr/>
          <p:nvPr/>
        </p:nvSpPr>
        <p:spPr>
          <a:xfrm flipH="true" flipV="false" rot="-601543">
            <a:off x="13942283" y="277670"/>
            <a:ext cx="3956349" cy="2180938"/>
          </a:xfrm>
          <a:custGeom>
            <a:avLst/>
            <a:gdLst/>
            <a:ahLst/>
            <a:cxnLst/>
            <a:rect r="r" b="b" t="t" l="l"/>
            <a:pathLst>
              <a:path h="2180938" w="3956349">
                <a:moveTo>
                  <a:pt x="3956350" y="0"/>
                </a:moveTo>
                <a:lnTo>
                  <a:pt x="0" y="0"/>
                </a:lnTo>
                <a:lnTo>
                  <a:pt x="0" y="2180937"/>
                </a:lnTo>
                <a:lnTo>
                  <a:pt x="3956350" y="2180937"/>
                </a:lnTo>
                <a:lnTo>
                  <a:pt x="3956350" y="0"/>
                </a:lnTo>
                <a:close/>
              </a:path>
            </a:pathLst>
          </a:custGeom>
          <a:blipFill>
            <a:blip r:embed="rId12"/>
            <a:stretch>
              <a:fillRect l="0" t="0" r="0" b="0"/>
            </a:stretch>
          </a:blipFill>
        </p:spPr>
      </p:sp>
      <p:grpSp>
        <p:nvGrpSpPr>
          <p:cNvPr name="Group 9" id="9"/>
          <p:cNvGrpSpPr/>
          <p:nvPr/>
        </p:nvGrpSpPr>
        <p:grpSpPr>
          <a:xfrm rot="0">
            <a:off x="1844983" y="4202759"/>
            <a:ext cx="14075475" cy="1148219"/>
            <a:chOff x="0" y="0"/>
            <a:chExt cx="3707121" cy="302412"/>
          </a:xfrm>
        </p:grpSpPr>
        <p:sp>
          <p:nvSpPr>
            <p:cNvPr name="Freeform 10" id="10"/>
            <p:cNvSpPr/>
            <p:nvPr/>
          </p:nvSpPr>
          <p:spPr>
            <a:xfrm flipH="false" flipV="false" rot="0">
              <a:off x="0" y="0"/>
              <a:ext cx="3707121" cy="302412"/>
            </a:xfrm>
            <a:custGeom>
              <a:avLst/>
              <a:gdLst/>
              <a:ahLst/>
              <a:cxnLst/>
              <a:rect r="r" b="b" t="t" l="l"/>
              <a:pathLst>
                <a:path h="302412" w="3707121">
                  <a:moveTo>
                    <a:pt x="0" y="0"/>
                  </a:moveTo>
                  <a:lnTo>
                    <a:pt x="3707121" y="0"/>
                  </a:lnTo>
                  <a:lnTo>
                    <a:pt x="3707121" y="302412"/>
                  </a:lnTo>
                  <a:lnTo>
                    <a:pt x="0" y="302412"/>
                  </a:lnTo>
                  <a:close/>
                </a:path>
              </a:pathLst>
            </a:custGeom>
            <a:solidFill>
              <a:srgbClr val="000000">
                <a:alpha val="0"/>
              </a:srgbClr>
            </a:solidFill>
            <a:ln w="19050" cap="sq">
              <a:solidFill>
                <a:srgbClr val="2B5796"/>
              </a:solidFill>
              <a:prstDash val="solid"/>
              <a:miter/>
            </a:ln>
          </p:spPr>
        </p:sp>
        <p:sp>
          <p:nvSpPr>
            <p:cNvPr name="TextBox 11" id="11"/>
            <p:cNvSpPr txBox="true"/>
            <p:nvPr/>
          </p:nvSpPr>
          <p:spPr>
            <a:xfrm>
              <a:off x="0" y="28575"/>
              <a:ext cx="3707121" cy="273837"/>
            </a:xfrm>
            <a:prstGeom prst="rect">
              <a:avLst/>
            </a:prstGeom>
          </p:spPr>
          <p:txBody>
            <a:bodyPr anchor="ctr" rtlCol="false" tIns="50800" lIns="50800" bIns="50800" rIns="50800"/>
            <a:lstStyle/>
            <a:p>
              <a:pPr algn="ctr">
                <a:lnSpc>
                  <a:spcPts val="2482"/>
                </a:lnSpc>
              </a:pPr>
            </a:p>
          </p:txBody>
        </p:sp>
      </p:grpSp>
      <p:sp>
        <p:nvSpPr>
          <p:cNvPr name="Freeform 12" id="12"/>
          <p:cNvSpPr/>
          <p:nvPr/>
        </p:nvSpPr>
        <p:spPr>
          <a:xfrm flipH="false" flipV="false" rot="0">
            <a:off x="644952" y="237412"/>
            <a:ext cx="2755069" cy="2261452"/>
          </a:xfrm>
          <a:custGeom>
            <a:avLst/>
            <a:gdLst/>
            <a:ahLst/>
            <a:cxnLst/>
            <a:rect r="r" b="b" t="t" l="l"/>
            <a:pathLst>
              <a:path h="2261452" w="2755069">
                <a:moveTo>
                  <a:pt x="0" y="0"/>
                </a:moveTo>
                <a:lnTo>
                  <a:pt x="2755069" y="0"/>
                </a:lnTo>
                <a:lnTo>
                  <a:pt x="2755069" y="2261453"/>
                </a:lnTo>
                <a:lnTo>
                  <a:pt x="0" y="2261453"/>
                </a:lnTo>
                <a:lnTo>
                  <a:pt x="0" y="0"/>
                </a:lnTo>
                <a:close/>
              </a:path>
            </a:pathLst>
          </a:custGeom>
          <a:blipFill>
            <a:blip r:embed="rId13"/>
            <a:stretch>
              <a:fillRect l="0" t="0" r="0" b="0"/>
            </a:stretch>
          </a:blipFill>
        </p:spPr>
      </p:sp>
      <p:sp>
        <p:nvSpPr>
          <p:cNvPr name="TextBox 13" id="13"/>
          <p:cNvSpPr txBox="true"/>
          <p:nvPr/>
        </p:nvSpPr>
        <p:spPr>
          <a:xfrm rot="0">
            <a:off x="3400021" y="2860371"/>
            <a:ext cx="11487959"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KHÓA LUẬN TỐT NGHIỆP</a:t>
            </a:r>
          </a:p>
        </p:txBody>
      </p:sp>
      <p:sp>
        <p:nvSpPr>
          <p:cNvPr name="TextBox 14" id="14"/>
          <p:cNvSpPr txBox="true"/>
          <p:nvPr/>
        </p:nvSpPr>
        <p:spPr>
          <a:xfrm rot="0">
            <a:off x="5533904" y="589009"/>
            <a:ext cx="6981490" cy="303530"/>
          </a:xfrm>
          <a:prstGeom prst="rect">
            <a:avLst/>
          </a:prstGeom>
        </p:spPr>
        <p:txBody>
          <a:bodyPr anchor="t" rtlCol="false" tIns="0" lIns="0" bIns="0" rIns="0">
            <a:spAutoFit/>
          </a:bodyPr>
          <a:lstStyle/>
          <a:p>
            <a:pPr algn="ctr">
              <a:lnSpc>
                <a:spcPts val="2199"/>
              </a:lnSpc>
            </a:pPr>
            <a:r>
              <a:rPr lang="en-US" sz="2199">
                <a:solidFill>
                  <a:srgbClr val="2B5796"/>
                </a:solidFill>
                <a:latin typeface="Poppins"/>
                <a:ea typeface="Poppins"/>
                <a:cs typeface="Poppins"/>
                <a:sym typeface="Poppins"/>
              </a:rPr>
              <a:t>TRƯỜNG ĐẠI HỌC KHOA HỌC TỰ NHIÊN </a:t>
            </a:r>
          </a:p>
        </p:txBody>
      </p:sp>
      <p:sp>
        <p:nvSpPr>
          <p:cNvPr name="TextBox 15" id="15"/>
          <p:cNvSpPr txBox="true"/>
          <p:nvPr/>
        </p:nvSpPr>
        <p:spPr>
          <a:xfrm rot="0">
            <a:off x="2544630" y="4078438"/>
            <a:ext cx="12657270" cy="1272540"/>
          </a:xfrm>
          <a:prstGeom prst="rect">
            <a:avLst/>
          </a:prstGeom>
        </p:spPr>
        <p:txBody>
          <a:bodyPr anchor="t" rtlCol="false" tIns="0" lIns="0" bIns="0" rIns="0">
            <a:spAutoFit/>
          </a:bodyPr>
          <a:lstStyle/>
          <a:p>
            <a:pPr algn="ctr">
              <a:lnSpc>
                <a:spcPts val="5130"/>
              </a:lnSpc>
            </a:pPr>
            <a:r>
              <a:rPr lang="en-US" sz="3000" spc="600">
                <a:solidFill>
                  <a:srgbClr val="2B5796"/>
                </a:solidFill>
                <a:latin typeface="Poppins Bold"/>
                <a:ea typeface="Poppins Bold"/>
                <a:cs typeface="Poppins Bold"/>
                <a:sym typeface="Poppins Bold"/>
              </a:rPr>
              <a:t>ĐỀ TÀI: MỘT PHƯƠNG PHÁP CẢI TIẾN MÔ HÌNH NHÂN TỐ ẨN CHO BÀI TOÁN TƯ VẤN NHÓM</a:t>
            </a:r>
          </a:p>
        </p:txBody>
      </p:sp>
      <p:sp>
        <p:nvSpPr>
          <p:cNvPr name="TextBox 16" id="16"/>
          <p:cNvSpPr txBox="true"/>
          <p:nvPr/>
        </p:nvSpPr>
        <p:spPr>
          <a:xfrm rot="0">
            <a:off x="6223984" y="6459229"/>
            <a:ext cx="5317474" cy="580390"/>
          </a:xfrm>
          <a:prstGeom prst="rect">
            <a:avLst/>
          </a:prstGeom>
        </p:spPr>
        <p:txBody>
          <a:bodyPr anchor="t" rtlCol="false" tIns="0" lIns="0" bIns="0" rIns="0">
            <a:spAutoFit/>
          </a:bodyPr>
          <a:lstStyle/>
          <a:p>
            <a:pPr algn="ctr">
              <a:lnSpc>
                <a:spcPts val="4759"/>
              </a:lnSpc>
            </a:pPr>
            <a:r>
              <a:rPr lang="en-US" sz="3399">
                <a:solidFill>
                  <a:srgbClr val="2B5796"/>
                </a:solidFill>
                <a:latin typeface="Crimson Pro"/>
                <a:ea typeface="Crimson Pro"/>
                <a:cs typeface="Crimson Pro"/>
                <a:sym typeface="Crimson Pro"/>
              </a:rPr>
              <a:t>GV Hướng dẫn: Tiết Gia Hồng</a:t>
            </a:r>
          </a:p>
        </p:txBody>
      </p:sp>
      <p:sp>
        <p:nvSpPr>
          <p:cNvPr name="TextBox 17" id="17"/>
          <p:cNvSpPr txBox="true"/>
          <p:nvPr/>
        </p:nvSpPr>
        <p:spPr>
          <a:xfrm rot="0">
            <a:off x="7219601" y="7306319"/>
            <a:ext cx="3610096" cy="580390"/>
          </a:xfrm>
          <a:prstGeom prst="rect">
            <a:avLst/>
          </a:prstGeom>
        </p:spPr>
        <p:txBody>
          <a:bodyPr anchor="t" rtlCol="false" tIns="0" lIns="0" bIns="0" rIns="0">
            <a:spAutoFit/>
          </a:bodyPr>
          <a:lstStyle/>
          <a:p>
            <a:pPr algn="ctr">
              <a:lnSpc>
                <a:spcPts val="4759"/>
              </a:lnSpc>
            </a:pPr>
            <a:r>
              <a:rPr lang="en-US" sz="3399">
                <a:solidFill>
                  <a:srgbClr val="2B5796"/>
                </a:solidFill>
                <a:latin typeface="Crimson Pro"/>
                <a:ea typeface="Crimson Pro"/>
                <a:cs typeface="Crimson Pro"/>
                <a:sym typeface="Crimson Pro"/>
              </a:rPr>
              <a:t>Sinh viên thực hiện:</a:t>
            </a:r>
          </a:p>
        </p:txBody>
      </p:sp>
      <p:sp>
        <p:nvSpPr>
          <p:cNvPr name="TextBox 18" id="18"/>
          <p:cNvSpPr txBox="true"/>
          <p:nvPr/>
        </p:nvSpPr>
        <p:spPr>
          <a:xfrm rot="0">
            <a:off x="7229543" y="8288091"/>
            <a:ext cx="3590211" cy="876935"/>
          </a:xfrm>
          <a:prstGeom prst="rect">
            <a:avLst/>
          </a:prstGeom>
        </p:spPr>
        <p:txBody>
          <a:bodyPr anchor="t" rtlCol="false" tIns="0" lIns="0" bIns="0" rIns="0">
            <a:spAutoFit/>
          </a:bodyPr>
          <a:lstStyle/>
          <a:p>
            <a:pPr algn="ctr">
              <a:lnSpc>
                <a:spcPts val="3399"/>
              </a:lnSpc>
              <a:spcBef>
                <a:spcPct val="0"/>
              </a:spcBef>
            </a:pPr>
            <a:r>
              <a:rPr lang="en-US" sz="3399">
                <a:solidFill>
                  <a:srgbClr val="2B5796"/>
                </a:solidFill>
                <a:latin typeface="Crimson Pro"/>
                <a:ea typeface="Crimson Pro"/>
                <a:cs typeface="Crimson Pro"/>
                <a:sym typeface="Crimson Pro"/>
              </a:rPr>
              <a:t>NGUYỄN LÊ DUY</a:t>
            </a:r>
          </a:p>
          <a:p>
            <a:pPr algn="ctr">
              <a:lnSpc>
                <a:spcPts val="3399"/>
              </a:lnSpc>
              <a:spcBef>
                <a:spcPct val="0"/>
              </a:spcBef>
            </a:pPr>
            <a:r>
              <a:rPr lang="en-US" sz="3399">
                <a:solidFill>
                  <a:srgbClr val="2B5796"/>
                </a:solidFill>
                <a:latin typeface="Crimson Pro"/>
                <a:ea typeface="Crimson Pro"/>
                <a:cs typeface="Crimson Pro"/>
                <a:sym typeface="Crimson Pro"/>
              </a:rPr>
              <a:t>LÊ PHAN DUY TÙNG</a:t>
            </a:r>
          </a:p>
        </p:txBody>
      </p:sp>
      <p:sp>
        <p:nvSpPr>
          <p:cNvPr name="TextBox 19" id="19"/>
          <p:cNvSpPr txBox="true"/>
          <p:nvPr/>
        </p:nvSpPr>
        <p:spPr>
          <a:xfrm rot="0">
            <a:off x="5391976" y="1064609"/>
            <a:ext cx="6981490" cy="303530"/>
          </a:xfrm>
          <a:prstGeom prst="rect">
            <a:avLst/>
          </a:prstGeom>
        </p:spPr>
        <p:txBody>
          <a:bodyPr anchor="t" rtlCol="false" tIns="0" lIns="0" bIns="0" rIns="0">
            <a:spAutoFit/>
          </a:bodyPr>
          <a:lstStyle/>
          <a:p>
            <a:pPr algn="ctr">
              <a:lnSpc>
                <a:spcPts val="2199"/>
              </a:lnSpc>
            </a:pPr>
            <a:r>
              <a:rPr lang="en-US" sz="2199">
                <a:solidFill>
                  <a:srgbClr val="2B5796"/>
                </a:solidFill>
                <a:latin typeface="Poppins"/>
                <a:ea typeface="Poppins"/>
                <a:cs typeface="Poppins"/>
                <a:sym typeface="Poppins"/>
              </a:rPr>
              <a:t>KHOA CÔNG NGHỆ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90182" cy="9014298"/>
            <a:chOff x="0" y="0"/>
            <a:chExt cx="4632805" cy="2374136"/>
          </a:xfrm>
        </p:grpSpPr>
        <p:sp>
          <p:nvSpPr>
            <p:cNvPr name="Freeform 5" id="5"/>
            <p:cNvSpPr/>
            <p:nvPr/>
          </p:nvSpPr>
          <p:spPr>
            <a:xfrm flipH="false" flipV="false" rot="0">
              <a:off x="0" y="0"/>
              <a:ext cx="4632805" cy="2374136"/>
            </a:xfrm>
            <a:custGeom>
              <a:avLst/>
              <a:gdLst/>
              <a:ahLst/>
              <a:cxnLst/>
              <a:rect r="r" b="b" t="t" l="l"/>
              <a:pathLst>
                <a:path h="2374136" w="4632805">
                  <a:moveTo>
                    <a:pt x="0" y="0"/>
                  </a:moveTo>
                  <a:lnTo>
                    <a:pt x="4632805" y="0"/>
                  </a:lnTo>
                  <a:lnTo>
                    <a:pt x="4632805" y="2374136"/>
                  </a:lnTo>
                  <a:lnTo>
                    <a:pt x="0" y="2374136"/>
                  </a:lnTo>
                  <a:close/>
                </a:path>
              </a:pathLst>
            </a:custGeom>
            <a:solidFill>
              <a:srgbClr val="FFFFFF"/>
            </a:solidFill>
          </p:spPr>
        </p:sp>
        <p:sp>
          <p:nvSpPr>
            <p:cNvPr name="TextBox 6" id="6"/>
            <p:cNvSpPr txBox="true"/>
            <p:nvPr/>
          </p:nvSpPr>
          <p:spPr>
            <a:xfrm>
              <a:off x="0" y="38100"/>
              <a:ext cx="4632805" cy="2336036"/>
            </a:xfrm>
            <a:prstGeom prst="rect">
              <a:avLst/>
            </a:prstGeom>
          </p:spPr>
          <p:txBody>
            <a:bodyPr anchor="ctr" rtlCol="false" tIns="50800" lIns="50800" bIns="50800" rIns="50800"/>
            <a:lstStyle/>
            <a:p>
              <a:pPr algn="l">
                <a:lnSpc>
                  <a:spcPts val="2199"/>
                </a:lnSpc>
              </a:pPr>
              <a:r>
                <a:rPr lang="en-US" sz="2199">
                  <a:solidFill>
                    <a:srgbClr val="FFFFFF"/>
                  </a:solidFill>
                  <a:latin typeface="Fira Sans Heavy"/>
                  <a:ea typeface="Fira Sans Heavy"/>
                  <a:cs typeface="Fira Sans Heavy"/>
                  <a:sym typeface="Fira Sans Heavy"/>
                </a:rPr>
                <a:t>Z</a:t>
              </a: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106346" y="7987360"/>
            <a:ext cx="3582806" cy="3582806"/>
          </a:xfrm>
          <a:custGeom>
            <a:avLst/>
            <a:gdLst/>
            <a:ahLst/>
            <a:cxnLst/>
            <a:rect r="r" b="b" t="t" l="l"/>
            <a:pathLst>
              <a:path h="3582806" w="3582806">
                <a:moveTo>
                  <a:pt x="0" y="0"/>
                </a:moveTo>
                <a:lnTo>
                  <a:pt x="3582806" y="0"/>
                </a:lnTo>
                <a:lnTo>
                  <a:pt x="3582806" y="3582806"/>
                </a:lnTo>
                <a:lnTo>
                  <a:pt x="0" y="3582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1646547"/>
            <a:chOff x="0" y="0"/>
            <a:chExt cx="660400" cy="737249"/>
          </a:xfrm>
        </p:grpSpPr>
        <p:sp>
          <p:nvSpPr>
            <p:cNvPr name="Freeform 11" id="11"/>
            <p:cNvSpPr/>
            <p:nvPr/>
          </p:nvSpPr>
          <p:spPr>
            <a:xfrm flipH="false" flipV="false" rot="0">
              <a:off x="0" y="0"/>
              <a:ext cx="660400" cy="737249"/>
            </a:xfrm>
            <a:custGeom>
              <a:avLst/>
              <a:gdLst/>
              <a:ahLst/>
              <a:cxnLst/>
              <a:rect r="r" b="b" t="t" l="l"/>
              <a:pathLst>
                <a:path h="737249" w="660400">
                  <a:moveTo>
                    <a:pt x="220252" y="718180"/>
                  </a:moveTo>
                  <a:cubicBezTo>
                    <a:pt x="254109" y="729693"/>
                    <a:pt x="292600" y="737249"/>
                    <a:pt x="330378" y="737249"/>
                  </a:cubicBezTo>
                  <a:cubicBezTo>
                    <a:pt x="368157" y="737249"/>
                    <a:pt x="404509" y="730772"/>
                    <a:pt x="438009" y="719258"/>
                  </a:cubicBezTo>
                  <a:cubicBezTo>
                    <a:pt x="438723" y="718898"/>
                    <a:pt x="439435" y="718898"/>
                    <a:pt x="440148" y="718539"/>
                  </a:cubicBezTo>
                  <a:cubicBezTo>
                    <a:pt x="565955" y="672484"/>
                    <a:pt x="658618" y="550870"/>
                    <a:pt x="660400" y="410425"/>
                  </a:cubicBezTo>
                  <a:lnTo>
                    <a:pt x="660400" y="0"/>
                  </a:lnTo>
                  <a:lnTo>
                    <a:pt x="0" y="0"/>
                  </a:lnTo>
                  <a:lnTo>
                    <a:pt x="0" y="410120"/>
                  </a:lnTo>
                  <a:cubicBezTo>
                    <a:pt x="1782" y="551589"/>
                    <a:pt x="93019" y="673204"/>
                    <a:pt x="220252" y="718180"/>
                  </a:cubicBezTo>
                  <a:close/>
                </a:path>
              </a:pathLst>
            </a:custGeom>
            <a:solidFill>
              <a:srgbClr val="5CB2FF"/>
            </a:solidFill>
          </p:spPr>
        </p:sp>
        <p:sp>
          <p:nvSpPr>
            <p:cNvPr name="TextBox 12" id="12"/>
            <p:cNvSpPr txBox="true"/>
            <p:nvPr/>
          </p:nvSpPr>
          <p:spPr>
            <a:xfrm>
              <a:off x="0" y="28575"/>
              <a:ext cx="660400" cy="581674"/>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16416794" y="33272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2"/>
            <a:stretch>
              <a:fillRect l="0" t="0" r="0" b="0"/>
            </a:stretch>
          </a:blipFill>
        </p:spPr>
      </p:sp>
      <p:graphicFrame>
        <p:nvGraphicFramePr>
          <p:cNvPr name="Table 14" id="14"/>
          <p:cNvGraphicFramePr>
            <a:graphicFrameLocks noGrp="true"/>
          </p:cNvGraphicFramePr>
          <p:nvPr/>
        </p:nvGraphicFramePr>
        <p:xfrm>
          <a:off x="639911" y="1860059"/>
          <a:ext cx="16972120" cy="7651853"/>
        </p:xfrm>
        <a:graphic>
          <a:graphicData uri="http://schemas.openxmlformats.org/drawingml/2006/table">
            <a:tbl>
              <a:tblPr/>
              <a:tblGrid>
                <a:gridCol w="1596275"/>
                <a:gridCol w="4078323"/>
                <a:gridCol w="4575021"/>
                <a:gridCol w="6722502"/>
              </a:tblGrid>
              <a:tr h="1619836">
                <a:tc>
                  <a:txBody>
                    <a:bodyPr anchor="t" rtlCol="false"/>
                    <a:lstStyle/>
                    <a:p>
                      <a:pPr algn="ctr">
                        <a:lnSpc>
                          <a:spcPts val="288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880"/>
                        </a:lnSpc>
                        <a:defRPr/>
                      </a:pPr>
                      <a:r>
                        <a:rPr lang="en-US" sz="2400">
                          <a:solidFill>
                            <a:srgbClr val="000000"/>
                          </a:solidFill>
                          <a:latin typeface="Crimson Pro"/>
                          <a:ea typeface="Crimson Pro"/>
                          <a:cs typeface="Crimson Pro"/>
                          <a:sym typeface="Crimson Pro"/>
                        </a:rPr>
                        <a:t>Rated by All group Members (</a:t>
                      </a:r>
                      <a:r>
                        <a:rPr lang="en-US" sz="2400">
                          <a:solidFill>
                            <a:srgbClr val="000000"/>
                          </a:solidFill>
                          <a:latin typeface="Crimson Pro Bold"/>
                          <a:ea typeface="Crimson Pro Bold"/>
                          <a:cs typeface="Crimson Pro Bold"/>
                          <a:sym typeface="Crimson Pro Bold"/>
                        </a:rPr>
                        <a:t>RAM</a:t>
                      </a:r>
                      <a:r>
                        <a:rPr lang="en-US" sz="2400">
                          <a:solidFill>
                            <a:srgbClr val="000000"/>
                          </a:solidFill>
                          <a:latin typeface="Crimson Pro"/>
                          <a:ea typeface="Crimson Pro"/>
                          <a:cs typeface="Crimson Pro"/>
                          <a:sym typeface="Crimson Pro"/>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880"/>
                        </a:lnSpc>
                        <a:defRPr/>
                      </a:pPr>
                      <a:r>
                        <a:rPr lang="en-US" sz="2400">
                          <a:solidFill>
                            <a:srgbClr val="000000"/>
                          </a:solidFill>
                          <a:latin typeface="Crimson Pro"/>
                          <a:ea typeface="Crimson Pro"/>
                          <a:cs typeface="Crimson Pro"/>
                          <a:sym typeface="Crimson Pro"/>
                        </a:rPr>
                        <a:t>Rated by at Least one group Member (</a:t>
                      </a:r>
                      <a:r>
                        <a:rPr lang="en-US" sz="2400">
                          <a:solidFill>
                            <a:srgbClr val="000000"/>
                          </a:solidFill>
                          <a:latin typeface="Crimson Pro Bold"/>
                          <a:ea typeface="Crimson Pro Bold"/>
                          <a:cs typeface="Crimson Pro Bold"/>
                          <a:sym typeface="Crimson Pro Bold"/>
                        </a:rPr>
                        <a:t>RLM</a:t>
                      </a:r>
                      <a:r>
                        <a:rPr lang="en-US" sz="2400">
                          <a:solidFill>
                            <a:srgbClr val="000000"/>
                          </a:solidFill>
                          <a:latin typeface="Crimson Pro"/>
                          <a:ea typeface="Crimson Pro"/>
                          <a:cs typeface="Crimson Pro"/>
                          <a:sym typeface="Crimson Pro"/>
                        </a:rPr>
                        <a:t>)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880"/>
                        </a:lnSpc>
                        <a:defRPr/>
                      </a:pPr>
                      <a:r>
                        <a:rPr lang="en-US" sz="2400">
                          <a:solidFill>
                            <a:srgbClr val="000000"/>
                          </a:solidFill>
                          <a:latin typeface="Crimson Pro"/>
                          <a:ea typeface="Crimson Pro"/>
                          <a:cs typeface="Crimson Pro"/>
                          <a:sym typeface="Crimson Pro"/>
                        </a:rPr>
                        <a:t>Averaging Observed-Filled Ratings of All Members &amp; detail Weights (</a:t>
                      </a:r>
                      <a:r>
                        <a:rPr lang="en-US" sz="2400">
                          <a:solidFill>
                            <a:srgbClr val="000000"/>
                          </a:solidFill>
                          <a:latin typeface="Crimson Pro Bold"/>
                          <a:ea typeface="Crimson Pro Bold"/>
                          <a:cs typeface="Crimson Pro Bold"/>
                          <a:sym typeface="Crimson Pro Bold"/>
                        </a:rPr>
                        <a:t>AOFRAM&amp;W</a:t>
                      </a:r>
                      <a:r>
                        <a:rPr lang="en-US" sz="2400">
                          <a:solidFill>
                            <a:srgbClr val="000000"/>
                          </a:solidFill>
                          <a:latin typeface="Crimson Pro"/>
                          <a:ea typeface="Crimson Pro"/>
                          <a:cs typeface="Crimson Pro"/>
                          <a:sym typeface="Crimson Pro"/>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2233760">
                <a:tc>
                  <a:txBody>
                    <a:bodyPr anchor="t" rtlCol="false"/>
                    <a:lstStyle/>
                    <a:p>
                      <a:pPr algn="ctr">
                        <a:lnSpc>
                          <a:spcPts val="2880"/>
                        </a:lnSpc>
                        <a:defRPr/>
                      </a:pPr>
                      <a:r>
                        <a:rPr lang="en-US" sz="2400">
                          <a:solidFill>
                            <a:srgbClr val="000000"/>
                          </a:solidFill>
                          <a:latin typeface="Poppins"/>
                          <a:ea typeface="Poppins"/>
                          <a:cs typeface="Poppins"/>
                          <a:sym typeface="Poppins"/>
                        </a:rPr>
                        <a:t>Ý tưởng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tổng hợp các sản phẩm được đánh giá bởi tất cả thành viên nhóm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tổng hợp các sản phẩm được đánh giá bởi bất kì thành viên nhóm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Điền các đánh giá khuyết của người dùng trong nhóm trước khi tổng hợp</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842594">
                <a:tc>
                  <a:txBody>
                    <a:bodyPr anchor="t" rtlCol="false"/>
                    <a:lstStyle/>
                    <a:p>
                      <a:pPr algn="ctr">
                        <a:lnSpc>
                          <a:spcPts val="2880"/>
                        </a:lnSpc>
                        <a:defRPr/>
                      </a:pPr>
                      <a:r>
                        <a:rPr lang="en-US" sz="2400">
                          <a:solidFill>
                            <a:srgbClr val="000000"/>
                          </a:solidFill>
                          <a:latin typeface="Poppins"/>
                          <a:ea typeface="Poppins"/>
                          <a:cs typeface="Poppins"/>
                          <a:sym typeface="Poppins"/>
                        </a:rPr>
                        <a:t>Ưu điểm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Đảm bảo sở thích tất cả thành viên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Tận dụng hết các đánh giá quan sát được</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Cân bằng sở thích của tất cả thành viên, tận dụng các đánh giá quan sát và điền khuyết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955663">
                <a:tc>
                  <a:txBody>
                    <a:bodyPr anchor="t" rtlCol="false"/>
                    <a:lstStyle/>
                    <a:p>
                      <a:pPr algn="ctr">
                        <a:lnSpc>
                          <a:spcPts val="2880"/>
                        </a:lnSpc>
                        <a:defRPr/>
                      </a:pPr>
                      <a:r>
                        <a:rPr lang="en-US" sz="2400">
                          <a:solidFill>
                            <a:srgbClr val="000000"/>
                          </a:solidFill>
                          <a:latin typeface="Poppins"/>
                          <a:ea typeface="Poppins"/>
                          <a:cs typeface="Poppins"/>
                          <a:sym typeface="Poppins"/>
                        </a:rPr>
                        <a:t>Khuyết điểm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không tận dụng hết đánh giá quan sát được</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không đảm bảo sở thích của các thành viên trong nhóm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880"/>
                        </a:lnSpc>
                        <a:defRPr/>
                      </a:pPr>
                      <a:r>
                        <a:rPr lang="en-US" sz="2400">
                          <a:solidFill>
                            <a:srgbClr val="000000"/>
                          </a:solidFill>
                          <a:latin typeface="Poppins"/>
                          <a:ea typeface="Poppins"/>
                          <a:cs typeface="Poppins"/>
                          <a:sym typeface="Poppins"/>
                        </a:rPr>
                        <a:t>Tầm ảnh hưởng của người dùng được xác định dựa trên số lượng đánh giá</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15" id="15"/>
          <p:cNvSpPr txBox="true"/>
          <p:nvPr/>
        </p:nvSpPr>
        <p:spPr>
          <a:xfrm rot="0">
            <a:off x="4417773" y="299743"/>
            <a:ext cx="885995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6" id="16"/>
          <p:cNvSpPr txBox="true"/>
          <p:nvPr/>
        </p:nvSpPr>
        <p:spPr>
          <a:xfrm rot="0">
            <a:off x="17425320" y="9435712"/>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8</a:t>
            </a:r>
          </a:p>
        </p:txBody>
      </p:sp>
      <p:sp>
        <p:nvSpPr>
          <p:cNvPr name="TextBox 17" id="17"/>
          <p:cNvSpPr txBox="true"/>
          <p:nvPr/>
        </p:nvSpPr>
        <p:spPr>
          <a:xfrm rot="0">
            <a:off x="5582827" y="973107"/>
            <a:ext cx="7122346" cy="762001"/>
          </a:xfrm>
          <a:prstGeom prst="rect">
            <a:avLst/>
          </a:prstGeom>
        </p:spPr>
        <p:txBody>
          <a:bodyPr anchor="t" rtlCol="false" tIns="0" lIns="0" bIns="0" rIns="0">
            <a:spAutoFit/>
          </a:bodyPr>
          <a:lstStyle/>
          <a:p>
            <a:pPr algn="ctr">
              <a:lnSpc>
                <a:spcPts val="6299"/>
              </a:lnSpc>
            </a:pPr>
            <a:r>
              <a:rPr lang="en-US" sz="4499">
                <a:solidFill>
                  <a:srgbClr val="FF5757"/>
                </a:solidFill>
                <a:latin typeface="Crimson Pro Bold"/>
                <a:ea typeface="Crimson Pro Bold"/>
                <a:cs typeface="Crimson Pro Bold"/>
                <a:sym typeface="Crimson Pro Bold"/>
              </a:rPr>
              <a:t>Các phương pháp gợi ý nhóm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98835" y="1058832"/>
            <a:ext cx="17282812" cy="8199468"/>
            <a:chOff x="0" y="0"/>
            <a:chExt cx="4551852" cy="2159531"/>
          </a:xfrm>
        </p:grpSpPr>
        <p:sp>
          <p:nvSpPr>
            <p:cNvPr name="Freeform 5" id="5"/>
            <p:cNvSpPr/>
            <p:nvPr/>
          </p:nvSpPr>
          <p:spPr>
            <a:xfrm flipH="false" flipV="false" rot="0">
              <a:off x="0" y="0"/>
              <a:ext cx="4551852" cy="2159531"/>
            </a:xfrm>
            <a:custGeom>
              <a:avLst/>
              <a:gdLst/>
              <a:ahLst/>
              <a:cxnLst/>
              <a:rect r="r" b="b" t="t" l="l"/>
              <a:pathLst>
                <a:path h="2159531" w="4551852">
                  <a:moveTo>
                    <a:pt x="0" y="0"/>
                  </a:moveTo>
                  <a:lnTo>
                    <a:pt x="4551852" y="0"/>
                  </a:lnTo>
                  <a:lnTo>
                    <a:pt x="4551852" y="2159531"/>
                  </a:lnTo>
                  <a:lnTo>
                    <a:pt x="0" y="2159531"/>
                  </a:lnTo>
                  <a:close/>
                </a:path>
              </a:pathLst>
            </a:custGeom>
            <a:solidFill>
              <a:srgbClr val="FFFFFF"/>
            </a:solidFill>
          </p:spPr>
        </p:sp>
        <p:sp>
          <p:nvSpPr>
            <p:cNvPr name="TextBox 6" id="6"/>
            <p:cNvSpPr txBox="true"/>
            <p:nvPr/>
          </p:nvSpPr>
          <p:spPr>
            <a:xfrm>
              <a:off x="0" y="38100"/>
              <a:ext cx="4551852" cy="2121431"/>
            </a:xfrm>
            <a:prstGeom prst="rect">
              <a:avLst/>
            </a:prstGeom>
          </p:spPr>
          <p:txBody>
            <a:bodyPr anchor="ctr" rtlCol="false" tIns="50800" lIns="50800" bIns="50800" rIns="50800"/>
            <a:lstStyle/>
            <a:p>
              <a:pPr algn="ctr">
                <a:lnSpc>
                  <a:spcPts val="2199"/>
                </a:lnSpc>
              </a:pPr>
              <a:r>
                <a:rPr lang="en-US" sz="2199">
                  <a:solidFill>
                    <a:srgbClr val="FFFFFF"/>
                  </a:solidFill>
                  <a:latin typeface="Fira Sans Heavy"/>
                  <a:ea typeface="Fira Sans Heavy"/>
                  <a:cs typeface="Fira Sans Heavy"/>
                  <a:sym typeface="Fira Sans Heavy"/>
                </a:rPr>
                <a:t>V</a:t>
              </a: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339368" y="8684263"/>
            <a:ext cx="1076319" cy="1148073"/>
          </a:xfrm>
          <a:custGeom>
            <a:avLst/>
            <a:gdLst/>
            <a:ahLst/>
            <a:cxnLst/>
            <a:rect r="r" b="b" t="t" l="l"/>
            <a:pathLst>
              <a:path h="1148073" w="1076319">
                <a:moveTo>
                  <a:pt x="0" y="0"/>
                </a:moveTo>
                <a:lnTo>
                  <a:pt x="1076319" y="0"/>
                </a:lnTo>
                <a:lnTo>
                  <a:pt x="1076319" y="1148074"/>
                </a:lnTo>
                <a:lnTo>
                  <a:pt x="0" y="1148074"/>
                </a:lnTo>
                <a:lnTo>
                  <a:pt x="0" y="0"/>
                </a:lnTo>
                <a:close/>
              </a:path>
            </a:pathLst>
          </a:custGeom>
          <a:blipFill>
            <a:blip r:embed="rId12"/>
            <a:stretch>
              <a:fillRect l="0" t="0" r="0" b="0"/>
            </a:stretch>
          </a:blipFill>
        </p:spPr>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5" id="15"/>
          <p:cNvSpPr/>
          <p:nvPr/>
        </p:nvSpPr>
        <p:spPr>
          <a:xfrm flipH="false" flipV="false" rot="0">
            <a:off x="1991997" y="1646547"/>
            <a:ext cx="14037300" cy="6362390"/>
          </a:xfrm>
          <a:custGeom>
            <a:avLst/>
            <a:gdLst/>
            <a:ahLst/>
            <a:cxnLst/>
            <a:rect r="r" b="b" t="t" l="l"/>
            <a:pathLst>
              <a:path h="6362390" w="14037300">
                <a:moveTo>
                  <a:pt x="0" y="0"/>
                </a:moveTo>
                <a:lnTo>
                  <a:pt x="14037300" y="0"/>
                </a:lnTo>
                <a:lnTo>
                  <a:pt x="14037300" y="6362389"/>
                </a:lnTo>
                <a:lnTo>
                  <a:pt x="0" y="6362389"/>
                </a:lnTo>
                <a:lnTo>
                  <a:pt x="0" y="0"/>
                </a:lnTo>
                <a:close/>
              </a:path>
            </a:pathLst>
          </a:custGeom>
          <a:blipFill>
            <a:blip r:embed="rId14"/>
            <a:stretch>
              <a:fillRect l="0" t="0" r="0" b="0"/>
            </a:stretch>
          </a:blipFill>
        </p:spPr>
      </p:sp>
      <p:sp>
        <p:nvSpPr>
          <p:cNvPr name="TextBox 16" id="16"/>
          <p:cNvSpPr txBox="true"/>
          <p:nvPr/>
        </p:nvSpPr>
        <p:spPr>
          <a:xfrm rot="0">
            <a:off x="4557272" y="427045"/>
            <a:ext cx="8906750"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7" id="17"/>
          <p:cNvSpPr txBox="true"/>
          <p:nvPr/>
        </p:nvSpPr>
        <p:spPr>
          <a:xfrm rot="0">
            <a:off x="2328848" y="8429849"/>
            <a:ext cx="13630303" cy="448310"/>
          </a:xfrm>
          <a:prstGeom prst="rect">
            <a:avLst/>
          </a:prstGeom>
        </p:spPr>
        <p:txBody>
          <a:bodyPr anchor="t" rtlCol="false" tIns="0" lIns="0" bIns="0" rIns="0">
            <a:spAutoFit/>
          </a:bodyPr>
          <a:lstStyle/>
          <a:p>
            <a:pPr algn="l">
              <a:lnSpc>
                <a:spcPts val="3399"/>
              </a:lnSpc>
              <a:spcBef>
                <a:spcPct val="0"/>
              </a:spcBef>
            </a:pPr>
            <a:r>
              <a:rPr lang="en-US" sz="3399">
                <a:solidFill>
                  <a:srgbClr val="000000"/>
                </a:solidFill>
                <a:latin typeface="Crimson Pro"/>
                <a:ea typeface="Crimson Pro"/>
                <a:cs typeface="Crimson Pro"/>
                <a:sym typeface="Crimson Pro"/>
              </a:rPr>
              <a:t>⇒ Tích hợp thêm text review để cải thiện đọ chính xác của dự đoán</a:t>
            </a:r>
          </a:p>
        </p:txBody>
      </p:sp>
      <p:sp>
        <p:nvSpPr>
          <p:cNvPr name="TextBox 18" id="18"/>
          <p:cNvSpPr txBox="true"/>
          <p:nvPr/>
        </p:nvSpPr>
        <p:spPr>
          <a:xfrm rot="0">
            <a:off x="17145124" y="8401863"/>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98835" y="1058832"/>
            <a:ext cx="17282812" cy="8199468"/>
            <a:chOff x="0" y="0"/>
            <a:chExt cx="4551852" cy="2159531"/>
          </a:xfrm>
        </p:grpSpPr>
        <p:sp>
          <p:nvSpPr>
            <p:cNvPr name="Freeform 5" id="5"/>
            <p:cNvSpPr/>
            <p:nvPr/>
          </p:nvSpPr>
          <p:spPr>
            <a:xfrm flipH="false" flipV="false" rot="0">
              <a:off x="0" y="0"/>
              <a:ext cx="4551852" cy="2159531"/>
            </a:xfrm>
            <a:custGeom>
              <a:avLst/>
              <a:gdLst/>
              <a:ahLst/>
              <a:cxnLst/>
              <a:rect r="r" b="b" t="t" l="l"/>
              <a:pathLst>
                <a:path h="2159531" w="4551852">
                  <a:moveTo>
                    <a:pt x="0" y="0"/>
                  </a:moveTo>
                  <a:lnTo>
                    <a:pt x="4551852" y="0"/>
                  </a:lnTo>
                  <a:lnTo>
                    <a:pt x="4551852" y="2159531"/>
                  </a:lnTo>
                  <a:lnTo>
                    <a:pt x="0" y="2159531"/>
                  </a:lnTo>
                  <a:close/>
                </a:path>
              </a:pathLst>
            </a:custGeom>
            <a:solidFill>
              <a:srgbClr val="FFFFFF"/>
            </a:solidFill>
          </p:spPr>
        </p:sp>
        <p:sp>
          <p:nvSpPr>
            <p:cNvPr name="TextBox 6" id="6"/>
            <p:cNvSpPr txBox="true"/>
            <p:nvPr/>
          </p:nvSpPr>
          <p:spPr>
            <a:xfrm>
              <a:off x="0" y="38100"/>
              <a:ext cx="4551852" cy="2121431"/>
            </a:xfrm>
            <a:prstGeom prst="rect">
              <a:avLst/>
            </a:prstGeom>
          </p:spPr>
          <p:txBody>
            <a:bodyPr anchor="ctr" rtlCol="false" tIns="50800" lIns="50800" bIns="50800" rIns="50800"/>
            <a:lstStyle/>
            <a:p>
              <a:pPr algn="ctr">
                <a:lnSpc>
                  <a:spcPts val="2199"/>
                </a:lnSpc>
              </a:pPr>
              <a:r>
                <a:rPr lang="en-US" sz="2199">
                  <a:solidFill>
                    <a:srgbClr val="FFFFFF"/>
                  </a:solidFill>
                  <a:latin typeface="Fira Sans Heavy"/>
                  <a:ea typeface="Fira Sans Heavy"/>
                  <a:cs typeface="Fira Sans Heavy"/>
                  <a:sym typeface="Fira Sans Heavy"/>
                </a:rPr>
                <a:t>V</a:t>
              </a: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339368" y="8684263"/>
            <a:ext cx="1076319" cy="1148073"/>
          </a:xfrm>
          <a:custGeom>
            <a:avLst/>
            <a:gdLst/>
            <a:ahLst/>
            <a:cxnLst/>
            <a:rect r="r" b="b" t="t" l="l"/>
            <a:pathLst>
              <a:path h="1148073" w="1076319">
                <a:moveTo>
                  <a:pt x="0" y="0"/>
                </a:moveTo>
                <a:lnTo>
                  <a:pt x="1076319" y="0"/>
                </a:lnTo>
                <a:lnTo>
                  <a:pt x="1076319" y="1148074"/>
                </a:lnTo>
                <a:lnTo>
                  <a:pt x="0" y="1148074"/>
                </a:lnTo>
                <a:lnTo>
                  <a:pt x="0" y="0"/>
                </a:lnTo>
                <a:close/>
              </a:path>
            </a:pathLst>
          </a:custGeom>
          <a:blipFill>
            <a:blip r:embed="rId11"/>
            <a:stretch>
              <a:fillRect l="0" t="0" r="0" b="0"/>
            </a:stretch>
          </a:blipFill>
        </p:spPr>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2"/>
            <a:stretch>
              <a:fillRect l="0" t="0" r="0" b="0"/>
            </a:stretch>
          </a:blipFill>
        </p:spPr>
      </p:sp>
      <p:sp>
        <p:nvSpPr>
          <p:cNvPr name="TextBox 15" id="15"/>
          <p:cNvSpPr txBox="true"/>
          <p:nvPr/>
        </p:nvSpPr>
        <p:spPr>
          <a:xfrm rot="0">
            <a:off x="4557272" y="427045"/>
            <a:ext cx="8906750"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6" id="16"/>
          <p:cNvSpPr txBox="true"/>
          <p:nvPr/>
        </p:nvSpPr>
        <p:spPr>
          <a:xfrm rot="0">
            <a:off x="1484766" y="1318500"/>
            <a:ext cx="14036656" cy="5055236"/>
          </a:xfrm>
          <a:prstGeom prst="rect">
            <a:avLst/>
          </a:prstGeom>
        </p:spPr>
        <p:txBody>
          <a:bodyPr anchor="t" rtlCol="false" tIns="0" lIns="0" bIns="0" rIns="0">
            <a:spAutoFit/>
          </a:bodyPr>
          <a:lstStyle/>
          <a:p>
            <a:pPr algn="l">
              <a:lnSpc>
                <a:spcPts val="6799"/>
              </a:lnSpc>
            </a:pPr>
            <a:r>
              <a:rPr lang="en-US" sz="3399">
                <a:solidFill>
                  <a:srgbClr val="000000"/>
                </a:solidFill>
                <a:latin typeface="Crimson Pro Bold"/>
                <a:ea typeface="Crimson Pro Bold"/>
                <a:cs typeface="Crimson Pro Bold"/>
                <a:sym typeface="Crimson Pro Bold"/>
              </a:rPr>
              <a:t>Ưu điểm</a:t>
            </a:r>
            <a:r>
              <a:rPr lang="en-US" sz="3399">
                <a:solidFill>
                  <a:srgbClr val="000000"/>
                </a:solidFill>
                <a:latin typeface="Crimson Pro"/>
                <a:ea typeface="Crimson Pro"/>
                <a:cs typeface="Crimson Pro"/>
                <a:sym typeface="Crimson Pro"/>
              </a:rPr>
              <a:t>:</a:t>
            </a:r>
          </a:p>
          <a:p>
            <a:pPr algn="l" marL="734058" indent="-367029" lvl="1">
              <a:lnSpc>
                <a:spcPts val="6799"/>
              </a:lnSpc>
              <a:buFont typeface="Arial"/>
              <a:buChar char="•"/>
            </a:pPr>
            <a:r>
              <a:rPr lang="en-US" sz="3399">
                <a:solidFill>
                  <a:srgbClr val="000000"/>
                </a:solidFill>
                <a:latin typeface="Crimson Pro"/>
                <a:ea typeface="Crimson Pro"/>
                <a:cs typeface="Crimson Pro"/>
                <a:sym typeface="Crimson Pro"/>
              </a:rPr>
              <a:t>Khám phá được sở thích của người dùng và xu hướng của nhóm người dùng</a:t>
            </a:r>
          </a:p>
          <a:p>
            <a:pPr algn="l" marL="734058" indent="-367029" lvl="1">
              <a:lnSpc>
                <a:spcPts val="6799"/>
              </a:lnSpc>
              <a:buFont typeface="Arial"/>
              <a:buChar char="•"/>
            </a:pPr>
            <a:r>
              <a:rPr lang="en-US" sz="3399">
                <a:solidFill>
                  <a:srgbClr val="000000"/>
                </a:solidFill>
                <a:latin typeface="Crimson Pro"/>
                <a:ea typeface="Crimson Pro"/>
                <a:cs typeface="Crimson Pro"/>
                <a:sym typeface="Crimson Pro"/>
              </a:rPr>
              <a:t>Độ chính xác có thể được đảm bảo khi dữ liệu quan sát đủ lớn</a:t>
            </a:r>
          </a:p>
          <a:p>
            <a:pPr algn="l">
              <a:lnSpc>
                <a:spcPts val="6799"/>
              </a:lnSpc>
            </a:pPr>
            <a:r>
              <a:rPr lang="en-US" sz="3399">
                <a:solidFill>
                  <a:srgbClr val="000000"/>
                </a:solidFill>
                <a:latin typeface="Crimson Pro Bold"/>
                <a:ea typeface="Crimson Pro Bold"/>
                <a:cs typeface="Crimson Pro Bold"/>
                <a:sym typeface="Crimson Pro Bold"/>
              </a:rPr>
              <a:t>Nhược điểm:</a:t>
            </a:r>
          </a:p>
          <a:p>
            <a:pPr algn="l" marL="734058" indent="-367029" lvl="1">
              <a:lnSpc>
                <a:spcPts val="6799"/>
              </a:lnSpc>
              <a:buFont typeface="Arial"/>
              <a:buChar char="•"/>
            </a:pPr>
            <a:r>
              <a:rPr lang="en-US" sz="3399">
                <a:solidFill>
                  <a:srgbClr val="000000"/>
                </a:solidFill>
                <a:latin typeface="Crimson Pro"/>
                <a:ea typeface="Crimson Pro"/>
                <a:cs typeface="Crimson Pro"/>
                <a:sym typeface="Crimson Pro"/>
              </a:rPr>
              <a:t>Dễ dẫn đến sai sót nếu dữ liệu đầu vào không tốt</a:t>
            </a:r>
          </a:p>
          <a:p>
            <a:pPr algn="l">
              <a:lnSpc>
                <a:spcPts val="6799"/>
              </a:lnSpc>
            </a:pPr>
          </a:p>
        </p:txBody>
      </p:sp>
      <p:sp>
        <p:nvSpPr>
          <p:cNvPr name="TextBox 17" id="17"/>
          <p:cNvSpPr txBox="true"/>
          <p:nvPr/>
        </p:nvSpPr>
        <p:spPr>
          <a:xfrm rot="0">
            <a:off x="17145124" y="8401863"/>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10</a:t>
            </a:r>
          </a:p>
        </p:txBody>
      </p:sp>
      <p:sp>
        <p:nvSpPr>
          <p:cNvPr name="TextBox 18" id="18"/>
          <p:cNvSpPr txBox="true"/>
          <p:nvPr/>
        </p:nvSpPr>
        <p:spPr>
          <a:xfrm rot="0">
            <a:off x="1370590" y="6774814"/>
            <a:ext cx="15774534" cy="2483486"/>
          </a:xfrm>
          <a:prstGeom prst="rect">
            <a:avLst/>
          </a:prstGeom>
        </p:spPr>
        <p:txBody>
          <a:bodyPr anchor="t" rtlCol="false" tIns="0" lIns="0" bIns="0" rIns="0">
            <a:spAutoFit/>
          </a:bodyPr>
          <a:lstStyle/>
          <a:p>
            <a:pPr algn="l">
              <a:lnSpc>
                <a:spcPts val="6799"/>
              </a:lnSpc>
            </a:pPr>
            <a:r>
              <a:rPr lang="en-US" sz="3399">
                <a:solidFill>
                  <a:srgbClr val="FF3131"/>
                </a:solidFill>
                <a:latin typeface="Crimson Pro Bold"/>
                <a:ea typeface="Crimson Pro Bold"/>
                <a:cs typeface="Crimson Pro Bold"/>
                <a:sym typeface="Crimson Pro Bold"/>
              </a:rPr>
              <a:t>Mục tiêu: Tích hợp</a:t>
            </a:r>
            <a:r>
              <a:rPr lang="en-US" sz="3399">
                <a:solidFill>
                  <a:srgbClr val="000000"/>
                </a:solidFill>
                <a:latin typeface="Crimson Pro"/>
                <a:ea typeface="Crimson Pro"/>
                <a:cs typeface="Crimson Pro"/>
                <a:sym typeface="Crimson Pro"/>
              </a:rPr>
              <a:t> </a:t>
            </a:r>
            <a:r>
              <a:rPr lang="en-US" sz="3399">
                <a:solidFill>
                  <a:srgbClr val="FF3131"/>
                </a:solidFill>
                <a:latin typeface="Crimson Pro Bold"/>
                <a:ea typeface="Crimson Pro Bold"/>
                <a:cs typeface="Crimson Pro Bold"/>
                <a:sym typeface="Crimson Pro Bold"/>
              </a:rPr>
              <a:t>nguồn dữ liệu đánh giá bằng văn bản (text review) của người dùng để tăng độ chính xác cho ma trận đánh giá user-item</a:t>
            </a:r>
          </a:p>
          <a:p>
            <a:pPr algn="l">
              <a:lnSpc>
                <a:spcPts val="67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94413" cy="8199468"/>
            <a:chOff x="0" y="0"/>
            <a:chExt cx="4633919" cy="2159531"/>
          </a:xfrm>
        </p:grpSpPr>
        <p:sp>
          <p:nvSpPr>
            <p:cNvPr name="Freeform 5" id="5"/>
            <p:cNvSpPr/>
            <p:nvPr/>
          </p:nvSpPr>
          <p:spPr>
            <a:xfrm flipH="false" flipV="false" rot="0">
              <a:off x="0" y="0"/>
              <a:ext cx="4633919" cy="2159531"/>
            </a:xfrm>
            <a:custGeom>
              <a:avLst/>
              <a:gdLst/>
              <a:ahLst/>
              <a:cxnLst/>
              <a:rect r="r" b="b" t="t" l="l"/>
              <a:pathLst>
                <a:path h="2159531" w="4633919">
                  <a:moveTo>
                    <a:pt x="0" y="0"/>
                  </a:moveTo>
                  <a:lnTo>
                    <a:pt x="4633919" y="0"/>
                  </a:lnTo>
                  <a:lnTo>
                    <a:pt x="4633919" y="2159531"/>
                  </a:lnTo>
                  <a:lnTo>
                    <a:pt x="0" y="2159531"/>
                  </a:lnTo>
                  <a:close/>
                </a:path>
              </a:pathLst>
            </a:custGeom>
            <a:solidFill>
              <a:srgbClr val="FFFFFF"/>
            </a:solidFill>
          </p:spPr>
        </p:sp>
        <p:sp>
          <p:nvSpPr>
            <p:cNvPr name="TextBox 6" id="6"/>
            <p:cNvSpPr txBox="true"/>
            <p:nvPr/>
          </p:nvSpPr>
          <p:spPr>
            <a:xfrm>
              <a:off x="0" y="38100"/>
              <a:ext cx="4633919"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10379">
            <a:off x="15521422" y="7502203"/>
            <a:ext cx="1669627" cy="2241110"/>
          </a:xfrm>
          <a:custGeom>
            <a:avLst/>
            <a:gdLst/>
            <a:ahLst/>
            <a:cxnLst/>
            <a:rect r="r" b="b" t="t" l="l"/>
            <a:pathLst>
              <a:path h="2241110" w="1669627">
                <a:moveTo>
                  <a:pt x="0" y="0"/>
                </a:moveTo>
                <a:lnTo>
                  <a:pt x="1669627" y="0"/>
                </a:lnTo>
                <a:lnTo>
                  <a:pt x="1669627" y="2241110"/>
                </a:lnTo>
                <a:lnTo>
                  <a:pt x="0" y="2241110"/>
                </a:lnTo>
                <a:lnTo>
                  <a:pt x="0" y="0"/>
                </a:lnTo>
                <a:close/>
              </a:path>
            </a:pathLst>
          </a:custGeom>
          <a:blipFill>
            <a:blip r:embed="rId12"/>
            <a:stretch>
              <a:fillRect l="0" t="0" r="0" b="0"/>
            </a:stretch>
          </a:blipFill>
        </p:spPr>
      </p:sp>
      <p:sp>
        <p:nvSpPr>
          <p:cNvPr name="TextBox 14" id="14"/>
          <p:cNvSpPr txBox="true"/>
          <p:nvPr/>
        </p:nvSpPr>
        <p:spPr>
          <a:xfrm rot="0">
            <a:off x="931987" y="427045"/>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6" id="16"/>
          <p:cNvSpPr/>
          <p:nvPr/>
        </p:nvSpPr>
        <p:spPr>
          <a:xfrm flipH="false" flipV="false" rot="0">
            <a:off x="745139" y="1368138"/>
            <a:ext cx="4265292" cy="7683506"/>
          </a:xfrm>
          <a:custGeom>
            <a:avLst/>
            <a:gdLst/>
            <a:ahLst/>
            <a:cxnLst/>
            <a:rect r="r" b="b" t="t" l="l"/>
            <a:pathLst>
              <a:path h="7683506" w="4265292">
                <a:moveTo>
                  <a:pt x="0" y="0"/>
                </a:moveTo>
                <a:lnTo>
                  <a:pt x="4265292" y="0"/>
                </a:lnTo>
                <a:lnTo>
                  <a:pt x="4265292" y="7683506"/>
                </a:lnTo>
                <a:lnTo>
                  <a:pt x="0" y="7683506"/>
                </a:lnTo>
                <a:lnTo>
                  <a:pt x="0" y="0"/>
                </a:lnTo>
                <a:close/>
              </a:path>
            </a:pathLst>
          </a:custGeom>
          <a:blipFill>
            <a:blip r:embed="rId14"/>
            <a:stretch>
              <a:fillRect l="0" t="0" r="0" b="0"/>
            </a:stretch>
          </a:blipFill>
        </p:spPr>
      </p:sp>
      <p:sp>
        <p:nvSpPr>
          <p:cNvPr name="TextBox 17" id="17"/>
          <p:cNvSpPr txBox="true"/>
          <p:nvPr/>
        </p:nvSpPr>
        <p:spPr>
          <a:xfrm rot="0">
            <a:off x="5199663" y="2310822"/>
            <a:ext cx="10829886" cy="2847744"/>
          </a:xfrm>
          <a:prstGeom prst="rect">
            <a:avLst/>
          </a:prstGeom>
        </p:spPr>
        <p:txBody>
          <a:bodyPr anchor="t" rtlCol="false" tIns="0" lIns="0" bIns="0" rIns="0">
            <a:spAutoFit/>
          </a:bodyPr>
          <a:lstStyle/>
          <a:p>
            <a:pPr algn="just" marL="649008" indent="-324504" lvl="1">
              <a:lnSpc>
                <a:spcPts val="4509"/>
              </a:lnSpc>
              <a:buFont typeface="Arial"/>
              <a:buChar char="•"/>
            </a:pPr>
            <a:r>
              <a:rPr lang="en-US" sz="3006">
                <a:solidFill>
                  <a:srgbClr val="000000"/>
                </a:solidFill>
                <a:latin typeface="Crimson Pro Bold"/>
                <a:ea typeface="Crimson Pro Bold"/>
                <a:cs typeface="Crimson Pro Bold"/>
                <a:sym typeface="Crimson Pro Bold"/>
              </a:rPr>
              <a:t>B</a:t>
            </a:r>
            <a:r>
              <a:rPr lang="en-US" sz="3006">
                <a:solidFill>
                  <a:srgbClr val="000000"/>
                </a:solidFill>
                <a:latin typeface="Crimson Pro"/>
                <a:ea typeface="Crimson Pro"/>
                <a:cs typeface="Crimson Pro"/>
                <a:sym typeface="Crimson Pro"/>
              </a:rPr>
              <a:t>idirectional </a:t>
            </a:r>
            <a:r>
              <a:rPr lang="en-US" sz="3006">
                <a:solidFill>
                  <a:srgbClr val="000000"/>
                </a:solidFill>
                <a:latin typeface="Crimson Pro Bold"/>
                <a:ea typeface="Crimson Pro Bold"/>
                <a:cs typeface="Crimson Pro Bold"/>
                <a:sym typeface="Crimson Pro Bold"/>
              </a:rPr>
              <a:t>E</a:t>
            </a:r>
            <a:r>
              <a:rPr lang="en-US" sz="3006">
                <a:solidFill>
                  <a:srgbClr val="000000"/>
                </a:solidFill>
                <a:latin typeface="Crimson Pro"/>
                <a:ea typeface="Crimson Pro"/>
                <a:cs typeface="Crimson Pro"/>
                <a:sym typeface="Crimson Pro"/>
              </a:rPr>
              <a:t>ncoder </a:t>
            </a:r>
            <a:r>
              <a:rPr lang="en-US" sz="3006">
                <a:solidFill>
                  <a:srgbClr val="000000"/>
                </a:solidFill>
                <a:latin typeface="Crimson Pro Bold"/>
                <a:ea typeface="Crimson Pro Bold"/>
                <a:cs typeface="Crimson Pro Bold"/>
                <a:sym typeface="Crimson Pro Bold"/>
              </a:rPr>
              <a:t>R</a:t>
            </a:r>
            <a:r>
              <a:rPr lang="en-US" sz="3006">
                <a:solidFill>
                  <a:srgbClr val="000000"/>
                </a:solidFill>
                <a:latin typeface="Crimson Pro"/>
                <a:ea typeface="Crimson Pro"/>
                <a:cs typeface="Crimson Pro"/>
                <a:sym typeface="Crimson Pro"/>
              </a:rPr>
              <a:t>epresentation from </a:t>
            </a:r>
            <a:r>
              <a:rPr lang="en-US" sz="3006">
                <a:solidFill>
                  <a:srgbClr val="000000"/>
                </a:solidFill>
                <a:latin typeface="Crimson Pro Bold"/>
                <a:ea typeface="Crimson Pro Bold"/>
                <a:cs typeface="Crimson Pro Bold"/>
                <a:sym typeface="Crimson Pro Bold"/>
              </a:rPr>
              <a:t>T</a:t>
            </a:r>
            <a:r>
              <a:rPr lang="en-US" sz="3006">
                <a:solidFill>
                  <a:srgbClr val="000000"/>
                </a:solidFill>
                <a:latin typeface="Crimson Pro"/>
                <a:ea typeface="Crimson Pro"/>
                <a:cs typeface="Crimson Pro"/>
                <a:sym typeface="Crimson Pro"/>
              </a:rPr>
              <a:t>ransformer (BERT) dựa trên kiến trúc của mô hình Transformer</a:t>
            </a:r>
          </a:p>
          <a:p>
            <a:pPr algn="just" marL="649008" indent="-324504" lvl="1">
              <a:lnSpc>
                <a:spcPts val="4509"/>
              </a:lnSpc>
              <a:buFont typeface="Arial"/>
              <a:buChar char="•"/>
            </a:pPr>
            <a:r>
              <a:rPr lang="en-US" sz="3006">
                <a:solidFill>
                  <a:srgbClr val="000000"/>
                </a:solidFill>
                <a:latin typeface="Crimson Pro"/>
                <a:ea typeface="Crimson Pro"/>
                <a:cs typeface="Crimson Pro"/>
                <a:sym typeface="Crimson Pro"/>
              </a:rPr>
              <a:t>Có  2 biến thể chính: BERT Base và BERT Large</a:t>
            </a:r>
          </a:p>
          <a:p>
            <a:pPr algn="just" marL="649008" indent="-324504" lvl="1">
              <a:lnSpc>
                <a:spcPts val="4509"/>
              </a:lnSpc>
              <a:buFont typeface="Arial"/>
              <a:buChar char="•"/>
            </a:pPr>
            <a:r>
              <a:rPr lang="en-US" sz="3006">
                <a:solidFill>
                  <a:srgbClr val="000000"/>
                </a:solidFill>
                <a:latin typeface="Crimson Pro"/>
                <a:ea typeface="Crimson Pro"/>
                <a:cs typeface="Crimson Pro"/>
                <a:sym typeface="Crimson Pro"/>
              </a:rPr>
              <a:t>BERT sử dụng cơ chế self-attention hai chiều(bidirectional self-attention) để nắm bắt ngữ cảnh của từ dựa trên toàn bộ câu.</a:t>
            </a:r>
          </a:p>
        </p:txBody>
      </p:sp>
      <p:sp>
        <p:nvSpPr>
          <p:cNvPr name="TextBox 18" id="18"/>
          <p:cNvSpPr txBox="true"/>
          <p:nvPr/>
        </p:nvSpPr>
        <p:spPr>
          <a:xfrm rot="0">
            <a:off x="4370271" y="1282413"/>
            <a:ext cx="8626444" cy="688975"/>
          </a:xfrm>
          <a:prstGeom prst="rect">
            <a:avLst/>
          </a:prstGeom>
        </p:spPr>
        <p:txBody>
          <a:bodyPr anchor="t" rtlCol="false" tIns="0" lIns="0" bIns="0" rIns="0">
            <a:spAutoFit/>
          </a:bodyPr>
          <a:lstStyle/>
          <a:p>
            <a:pPr algn="ctr">
              <a:lnSpc>
                <a:spcPts val="5599"/>
              </a:lnSpc>
            </a:pPr>
            <a:r>
              <a:rPr lang="en-US" sz="3999">
                <a:solidFill>
                  <a:srgbClr val="FF3131"/>
                </a:solidFill>
                <a:latin typeface="Crimson Pro Bold"/>
                <a:ea typeface="Crimson Pro Bold"/>
                <a:cs typeface="Crimson Pro Bold"/>
                <a:sym typeface="Crimson Pro Bold"/>
              </a:rPr>
              <a:t>Tổng quan về mô hình BERT</a:t>
            </a:r>
          </a:p>
        </p:txBody>
      </p:sp>
      <p:sp>
        <p:nvSpPr>
          <p:cNvPr name="TextBox 19" id="19"/>
          <p:cNvSpPr txBox="true"/>
          <p:nvPr/>
        </p:nvSpPr>
        <p:spPr>
          <a:xfrm rot="0">
            <a:off x="17259300" y="843855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877593"/>
            <a:ext cx="17425522" cy="9111491"/>
            <a:chOff x="0" y="0"/>
            <a:chExt cx="4589438" cy="2399734"/>
          </a:xfrm>
        </p:grpSpPr>
        <p:sp>
          <p:nvSpPr>
            <p:cNvPr name="Freeform 5" id="5"/>
            <p:cNvSpPr/>
            <p:nvPr/>
          </p:nvSpPr>
          <p:spPr>
            <a:xfrm flipH="false" flipV="false" rot="0">
              <a:off x="0" y="0"/>
              <a:ext cx="4589438" cy="2399734"/>
            </a:xfrm>
            <a:custGeom>
              <a:avLst/>
              <a:gdLst/>
              <a:ahLst/>
              <a:cxnLst/>
              <a:rect r="r" b="b" t="t" l="l"/>
              <a:pathLst>
                <a:path h="2399734" w="4589438">
                  <a:moveTo>
                    <a:pt x="0" y="0"/>
                  </a:moveTo>
                  <a:lnTo>
                    <a:pt x="4589438" y="0"/>
                  </a:lnTo>
                  <a:lnTo>
                    <a:pt x="4589438" y="2399734"/>
                  </a:lnTo>
                  <a:lnTo>
                    <a:pt x="0" y="2399734"/>
                  </a:lnTo>
                  <a:close/>
                </a:path>
              </a:pathLst>
            </a:custGeom>
            <a:solidFill>
              <a:srgbClr val="FFFFFF"/>
            </a:solidFill>
          </p:spPr>
        </p:sp>
        <p:sp>
          <p:nvSpPr>
            <p:cNvPr name="TextBox 6" id="6"/>
            <p:cNvSpPr txBox="true"/>
            <p:nvPr/>
          </p:nvSpPr>
          <p:spPr>
            <a:xfrm>
              <a:off x="0" y="38100"/>
              <a:ext cx="4589438" cy="2361634"/>
            </a:xfrm>
            <a:prstGeom prst="rect">
              <a:avLst/>
            </a:prstGeom>
          </p:spPr>
          <p:txBody>
            <a:bodyPr anchor="ctr" rtlCol="false" tIns="50800" lIns="50800" bIns="50800" rIns="50800"/>
            <a:lstStyle/>
            <a:p>
              <a:pPr algn="ctr">
                <a:lnSpc>
                  <a:spcPts val="2199"/>
                </a:lnSpc>
              </a:pPr>
              <a:r>
                <a:rPr lang="en-US" sz="2199">
                  <a:solidFill>
                    <a:srgbClr val="FFFFFF"/>
                  </a:solidFill>
                  <a:latin typeface="Fira Sans Heavy"/>
                  <a:ea typeface="Fira Sans Heavy"/>
                  <a:cs typeface="Fira Sans Heavy"/>
                  <a:sym typeface="Fira Sans Heavy"/>
                </a:rPr>
                <a:t>8</a:t>
              </a:r>
            </a:p>
            <a:p>
              <a:pPr algn="ctr">
                <a:lnSpc>
                  <a:spcPts val="2199"/>
                </a:lnSpc>
              </a:pPr>
              <a:r>
                <a:rPr lang="en-US" sz="2199">
                  <a:solidFill>
                    <a:srgbClr val="FFFFFF"/>
                  </a:solidFill>
                  <a:latin typeface="Fira Sans"/>
                  <a:ea typeface="Fira Sans"/>
                  <a:cs typeface="Fira Sans"/>
                  <a:sym typeface="Fira Sans"/>
                </a:rPr>
                <a:t>8</a:t>
              </a:r>
            </a:p>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TextBox 13" id="13"/>
          <p:cNvSpPr txBox="true"/>
          <p:nvPr/>
        </p:nvSpPr>
        <p:spPr>
          <a:xfrm rot="0">
            <a:off x="1028700" y="299743"/>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2"/>
            <a:stretch>
              <a:fillRect l="0" t="0" r="0" b="0"/>
            </a:stretch>
          </a:blipFill>
        </p:spPr>
      </p:sp>
      <p:sp>
        <p:nvSpPr>
          <p:cNvPr name="Freeform 15" id="15"/>
          <p:cNvSpPr/>
          <p:nvPr/>
        </p:nvSpPr>
        <p:spPr>
          <a:xfrm flipH="false" flipV="false" rot="0">
            <a:off x="7476441" y="1506050"/>
            <a:ext cx="8754159" cy="8371985"/>
          </a:xfrm>
          <a:custGeom>
            <a:avLst/>
            <a:gdLst/>
            <a:ahLst/>
            <a:cxnLst/>
            <a:rect r="r" b="b" t="t" l="l"/>
            <a:pathLst>
              <a:path h="8371985" w="8754159">
                <a:moveTo>
                  <a:pt x="0" y="0"/>
                </a:moveTo>
                <a:lnTo>
                  <a:pt x="8754159" y="0"/>
                </a:lnTo>
                <a:lnTo>
                  <a:pt x="8754159" y="8371986"/>
                </a:lnTo>
                <a:lnTo>
                  <a:pt x="0" y="8371986"/>
                </a:lnTo>
                <a:lnTo>
                  <a:pt x="0" y="0"/>
                </a:lnTo>
                <a:close/>
              </a:path>
            </a:pathLst>
          </a:custGeom>
          <a:blipFill>
            <a:blip r:embed="rId13"/>
            <a:stretch>
              <a:fillRect l="0" t="0" r="0" b="0"/>
            </a:stretch>
          </a:blipFill>
        </p:spPr>
      </p:sp>
      <p:sp>
        <p:nvSpPr>
          <p:cNvPr name="Freeform 16" id="16"/>
          <p:cNvSpPr/>
          <p:nvPr/>
        </p:nvSpPr>
        <p:spPr>
          <a:xfrm flipH="false" flipV="false" rot="0">
            <a:off x="838355" y="1273039"/>
            <a:ext cx="4618958" cy="8320600"/>
          </a:xfrm>
          <a:custGeom>
            <a:avLst/>
            <a:gdLst/>
            <a:ahLst/>
            <a:cxnLst/>
            <a:rect r="r" b="b" t="t" l="l"/>
            <a:pathLst>
              <a:path h="8320600" w="4618958">
                <a:moveTo>
                  <a:pt x="0" y="0"/>
                </a:moveTo>
                <a:lnTo>
                  <a:pt x="4618958" y="0"/>
                </a:lnTo>
                <a:lnTo>
                  <a:pt x="4618958" y="8320600"/>
                </a:lnTo>
                <a:lnTo>
                  <a:pt x="0" y="8320600"/>
                </a:lnTo>
                <a:lnTo>
                  <a:pt x="0" y="0"/>
                </a:lnTo>
                <a:close/>
              </a:path>
            </a:pathLst>
          </a:custGeom>
          <a:blipFill>
            <a:blip r:embed="rId14"/>
            <a:stretch>
              <a:fillRect l="0" t="0" r="0" b="0"/>
            </a:stretch>
          </a:blipFill>
        </p:spPr>
      </p:sp>
      <p:sp>
        <p:nvSpPr>
          <p:cNvPr name="TextBox 17" id="17"/>
          <p:cNvSpPr txBox="true"/>
          <p:nvPr/>
        </p:nvSpPr>
        <p:spPr>
          <a:xfrm rot="0">
            <a:off x="5457313" y="942975"/>
            <a:ext cx="6202706"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Input cho mô hình BERT</a:t>
            </a:r>
          </a:p>
        </p:txBody>
      </p:sp>
      <p:sp>
        <p:nvSpPr>
          <p:cNvPr name="TextBox 18" id="18"/>
          <p:cNvSpPr txBox="true"/>
          <p:nvPr/>
        </p:nvSpPr>
        <p:spPr>
          <a:xfrm rot="0">
            <a:off x="17259300" y="9301358"/>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12</a:t>
            </a:r>
          </a:p>
        </p:txBody>
      </p:sp>
      <p:grpSp>
        <p:nvGrpSpPr>
          <p:cNvPr name="Group 19" id="19"/>
          <p:cNvGrpSpPr/>
          <p:nvPr/>
        </p:nvGrpSpPr>
        <p:grpSpPr>
          <a:xfrm rot="0">
            <a:off x="1235261" y="7240805"/>
            <a:ext cx="4335554" cy="2486259"/>
            <a:chOff x="0" y="0"/>
            <a:chExt cx="1141874" cy="654817"/>
          </a:xfrm>
        </p:grpSpPr>
        <p:sp>
          <p:nvSpPr>
            <p:cNvPr name="Freeform 20" id="20"/>
            <p:cNvSpPr/>
            <p:nvPr/>
          </p:nvSpPr>
          <p:spPr>
            <a:xfrm flipH="false" flipV="false" rot="0">
              <a:off x="0" y="0"/>
              <a:ext cx="1141874" cy="654817"/>
            </a:xfrm>
            <a:custGeom>
              <a:avLst/>
              <a:gdLst/>
              <a:ahLst/>
              <a:cxnLst/>
              <a:rect r="r" b="b" t="t" l="l"/>
              <a:pathLst>
                <a:path h="654817" w="1141874">
                  <a:moveTo>
                    <a:pt x="0" y="0"/>
                  </a:moveTo>
                  <a:lnTo>
                    <a:pt x="1141874" y="0"/>
                  </a:lnTo>
                  <a:lnTo>
                    <a:pt x="1141874" y="654817"/>
                  </a:lnTo>
                  <a:lnTo>
                    <a:pt x="0" y="654817"/>
                  </a:lnTo>
                  <a:close/>
                </a:path>
              </a:pathLst>
            </a:custGeom>
            <a:solidFill>
              <a:srgbClr val="000000">
                <a:alpha val="0"/>
              </a:srgbClr>
            </a:solidFill>
            <a:ln w="57150" cap="sq">
              <a:solidFill>
                <a:srgbClr val="FF3131"/>
              </a:solidFill>
              <a:prstDash val="dash"/>
              <a:miter/>
            </a:ln>
          </p:spPr>
        </p:sp>
        <p:sp>
          <p:nvSpPr>
            <p:cNvPr name="TextBox 21" id="21"/>
            <p:cNvSpPr txBox="true"/>
            <p:nvPr/>
          </p:nvSpPr>
          <p:spPr>
            <a:xfrm>
              <a:off x="0" y="28575"/>
              <a:ext cx="1141874" cy="626242"/>
            </a:xfrm>
            <a:prstGeom prst="rect">
              <a:avLst/>
            </a:prstGeom>
          </p:spPr>
          <p:txBody>
            <a:bodyPr anchor="ctr" rtlCol="false" tIns="50800" lIns="50800" bIns="50800" rIns="50800"/>
            <a:lstStyle/>
            <a:p>
              <a:pPr algn="ctr">
                <a:lnSpc>
                  <a:spcPts val="2482"/>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73026" cy="8199468"/>
            <a:chOff x="0" y="0"/>
            <a:chExt cx="4628287" cy="2159531"/>
          </a:xfrm>
        </p:grpSpPr>
        <p:sp>
          <p:nvSpPr>
            <p:cNvPr name="Freeform 5" id="5"/>
            <p:cNvSpPr/>
            <p:nvPr/>
          </p:nvSpPr>
          <p:spPr>
            <a:xfrm flipH="false" flipV="false" rot="0">
              <a:off x="0" y="0"/>
              <a:ext cx="4628286" cy="2159531"/>
            </a:xfrm>
            <a:custGeom>
              <a:avLst/>
              <a:gdLst/>
              <a:ahLst/>
              <a:cxnLst/>
              <a:rect r="r" b="b" t="t" l="l"/>
              <a:pathLst>
                <a:path h="2159531" w="4628286">
                  <a:moveTo>
                    <a:pt x="0" y="0"/>
                  </a:moveTo>
                  <a:lnTo>
                    <a:pt x="4628286" y="0"/>
                  </a:lnTo>
                  <a:lnTo>
                    <a:pt x="4628286" y="2159531"/>
                  </a:lnTo>
                  <a:lnTo>
                    <a:pt x="0" y="2159531"/>
                  </a:lnTo>
                  <a:close/>
                </a:path>
              </a:pathLst>
            </a:custGeom>
            <a:solidFill>
              <a:srgbClr val="FFFFFF"/>
            </a:solidFill>
          </p:spPr>
        </p:sp>
        <p:sp>
          <p:nvSpPr>
            <p:cNvPr name="TextBox 6" id="6"/>
            <p:cNvSpPr txBox="true"/>
            <p:nvPr/>
          </p:nvSpPr>
          <p:spPr>
            <a:xfrm>
              <a:off x="0" y="38100"/>
              <a:ext cx="4628287"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700007" y="7926664"/>
            <a:ext cx="1832034" cy="1954169"/>
          </a:xfrm>
          <a:custGeom>
            <a:avLst/>
            <a:gdLst/>
            <a:ahLst/>
            <a:cxnLst/>
            <a:rect r="r" b="b" t="t" l="l"/>
            <a:pathLst>
              <a:path h="1954169" w="1832034">
                <a:moveTo>
                  <a:pt x="0" y="0"/>
                </a:moveTo>
                <a:lnTo>
                  <a:pt x="1832034" y="0"/>
                </a:lnTo>
                <a:lnTo>
                  <a:pt x="1832034" y="1954169"/>
                </a:lnTo>
                <a:lnTo>
                  <a:pt x="0" y="1954169"/>
                </a:lnTo>
                <a:lnTo>
                  <a:pt x="0" y="0"/>
                </a:lnTo>
                <a:close/>
              </a:path>
            </a:pathLst>
          </a:custGeom>
          <a:blipFill>
            <a:blip r:embed="rId12"/>
            <a:stretch>
              <a:fillRect l="0" t="0" r="0" b="0"/>
            </a:stretch>
          </a:blipFill>
        </p:spPr>
      </p:sp>
      <p:sp>
        <p:nvSpPr>
          <p:cNvPr name="TextBox 14" id="14"/>
          <p:cNvSpPr txBox="true"/>
          <p:nvPr/>
        </p:nvSpPr>
        <p:spPr>
          <a:xfrm rot="0">
            <a:off x="1028700" y="299743"/>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6" id="16"/>
          <p:cNvSpPr/>
          <p:nvPr/>
        </p:nvSpPr>
        <p:spPr>
          <a:xfrm flipH="false" flipV="false" rot="0">
            <a:off x="394170" y="3431507"/>
            <a:ext cx="7529966" cy="3896626"/>
          </a:xfrm>
          <a:custGeom>
            <a:avLst/>
            <a:gdLst/>
            <a:ahLst/>
            <a:cxnLst/>
            <a:rect r="r" b="b" t="t" l="l"/>
            <a:pathLst>
              <a:path h="3896626" w="7529966">
                <a:moveTo>
                  <a:pt x="0" y="0"/>
                </a:moveTo>
                <a:lnTo>
                  <a:pt x="7529966" y="0"/>
                </a:lnTo>
                <a:lnTo>
                  <a:pt x="7529966" y="3896626"/>
                </a:lnTo>
                <a:lnTo>
                  <a:pt x="0" y="3896626"/>
                </a:lnTo>
                <a:lnTo>
                  <a:pt x="0" y="0"/>
                </a:lnTo>
                <a:close/>
              </a:path>
            </a:pathLst>
          </a:custGeom>
          <a:blipFill>
            <a:blip r:embed="rId14"/>
            <a:stretch>
              <a:fillRect l="0" t="0" r="0" b="0"/>
            </a:stretch>
          </a:blipFill>
        </p:spPr>
      </p:sp>
      <p:grpSp>
        <p:nvGrpSpPr>
          <p:cNvPr name="Group 17" id="17"/>
          <p:cNvGrpSpPr/>
          <p:nvPr/>
        </p:nvGrpSpPr>
        <p:grpSpPr>
          <a:xfrm rot="0">
            <a:off x="8624516" y="5158566"/>
            <a:ext cx="1106946" cy="550952"/>
            <a:chOff x="0" y="0"/>
            <a:chExt cx="1095298" cy="545154"/>
          </a:xfrm>
        </p:grpSpPr>
        <p:sp>
          <p:nvSpPr>
            <p:cNvPr name="Freeform 18" id="18"/>
            <p:cNvSpPr/>
            <p:nvPr/>
          </p:nvSpPr>
          <p:spPr>
            <a:xfrm flipH="false" flipV="false" rot="0">
              <a:off x="0" y="0"/>
              <a:ext cx="1095298" cy="545154"/>
            </a:xfrm>
            <a:custGeom>
              <a:avLst/>
              <a:gdLst/>
              <a:ahLst/>
              <a:cxnLst/>
              <a:rect r="r" b="b" t="t" l="l"/>
              <a:pathLst>
                <a:path h="545154" w="1095298">
                  <a:moveTo>
                    <a:pt x="1095298" y="272577"/>
                  </a:moveTo>
                  <a:lnTo>
                    <a:pt x="688898" y="0"/>
                  </a:lnTo>
                  <a:lnTo>
                    <a:pt x="688898" y="203200"/>
                  </a:lnTo>
                  <a:lnTo>
                    <a:pt x="0" y="203200"/>
                  </a:lnTo>
                  <a:lnTo>
                    <a:pt x="0" y="341954"/>
                  </a:lnTo>
                  <a:lnTo>
                    <a:pt x="688898" y="341954"/>
                  </a:lnTo>
                  <a:lnTo>
                    <a:pt x="688898" y="545154"/>
                  </a:lnTo>
                  <a:lnTo>
                    <a:pt x="1095298" y="272577"/>
                  </a:lnTo>
                  <a:close/>
                </a:path>
              </a:pathLst>
            </a:custGeom>
            <a:solidFill>
              <a:srgbClr val="5CB2FF"/>
            </a:solidFill>
          </p:spPr>
        </p:sp>
        <p:sp>
          <p:nvSpPr>
            <p:cNvPr name="TextBox 19" id="19"/>
            <p:cNvSpPr txBox="true"/>
            <p:nvPr/>
          </p:nvSpPr>
          <p:spPr>
            <a:xfrm>
              <a:off x="0" y="231775"/>
              <a:ext cx="993698" cy="110179"/>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10308024" y="2873982"/>
            <a:ext cx="7496826" cy="5229016"/>
          </a:xfrm>
          <a:custGeom>
            <a:avLst/>
            <a:gdLst/>
            <a:ahLst/>
            <a:cxnLst/>
            <a:rect r="r" b="b" t="t" l="l"/>
            <a:pathLst>
              <a:path h="5229016" w="7496826">
                <a:moveTo>
                  <a:pt x="0" y="0"/>
                </a:moveTo>
                <a:lnTo>
                  <a:pt x="7496825" y="0"/>
                </a:lnTo>
                <a:lnTo>
                  <a:pt x="7496825" y="5229016"/>
                </a:lnTo>
                <a:lnTo>
                  <a:pt x="0" y="5229016"/>
                </a:lnTo>
                <a:lnTo>
                  <a:pt x="0" y="0"/>
                </a:lnTo>
                <a:close/>
              </a:path>
            </a:pathLst>
          </a:custGeom>
          <a:blipFill>
            <a:blip r:embed="rId15"/>
            <a:stretch>
              <a:fillRect l="0" t="0" r="0" b="0"/>
            </a:stretch>
          </a:blipFill>
        </p:spPr>
      </p:sp>
      <p:sp>
        <p:nvSpPr>
          <p:cNvPr name="TextBox 21" id="21"/>
          <p:cNvSpPr txBox="true"/>
          <p:nvPr/>
        </p:nvSpPr>
        <p:spPr>
          <a:xfrm rot="0">
            <a:off x="5457313" y="1217541"/>
            <a:ext cx="6202706"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Single-head attention</a:t>
            </a:r>
          </a:p>
        </p:txBody>
      </p:sp>
      <p:sp>
        <p:nvSpPr>
          <p:cNvPr name="TextBox 22" id="22"/>
          <p:cNvSpPr txBox="true"/>
          <p:nvPr/>
        </p:nvSpPr>
        <p:spPr>
          <a:xfrm rot="0">
            <a:off x="17244458" y="843855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73026" cy="8199468"/>
            <a:chOff x="0" y="0"/>
            <a:chExt cx="4628287" cy="2159531"/>
          </a:xfrm>
        </p:grpSpPr>
        <p:sp>
          <p:nvSpPr>
            <p:cNvPr name="Freeform 5" id="5"/>
            <p:cNvSpPr/>
            <p:nvPr/>
          </p:nvSpPr>
          <p:spPr>
            <a:xfrm flipH="false" flipV="false" rot="0">
              <a:off x="0" y="0"/>
              <a:ext cx="4628286" cy="2159531"/>
            </a:xfrm>
            <a:custGeom>
              <a:avLst/>
              <a:gdLst/>
              <a:ahLst/>
              <a:cxnLst/>
              <a:rect r="r" b="b" t="t" l="l"/>
              <a:pathLst>
                <a:path h="2159531" w="4628286">
                  <a:moveTo>
                    <a:pt x="0" y="0"/>
                  </a:moveTo>
                  <a:lnTo>
                    <a:pt x="4628286" y="0"/>
                  </a:lnTo>
                  <a:lnTo>
                    <a:pt x="4628286" y="2159531"/>
                  </a:lnTo>
                  <a:lnTo>
                    <a:pt x="0" y="2159531"/>
                  </a:lnTo>
                  <a:close/>
                </a:path>
              </a:pathLst>
            </a:custGeom>
            <a:solidFill>
              <a:srgbClr val="FFFFFF"/>
            </a:solidFill>
          </p:spPr>
        </p:sp>
        <p:sp>
          <p:nvSpPr>
            <p:cNvPr name="TextBox 6" id="6"/>
            <p:cNvSpPr txBox="true"/>
            <p:nvPr/>
          </p:nvSpPr>
          <p:spPr>
            <a:xfrm>
              <a:off x="0" y="38100"/>
              <a:ext cx="4628287"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10379">
            <a:off x="15535626" y="7554594"/>
            <a:ext cx="1669627" cy="2241110"/>
          </a:xfrm>
          <a:custGeom>
            <a:avLst/>
            <a:gdLst/>
            <a:ahLst/>
            <a:cxnLst/>
            <a:rect r="r" b="b" t="t" l="l"/>
            <a:pathLst>
              <a:path h="2241110" w="1669627">
                <a:moveTo>
                  <a:pt x="0" y="0"/>
                </a:moveTo>
                <a:lnTo>
                  <a:pt x="1669627" y="0"/>
                </a:lnTo>
                <a:lnTo>
                  <a:pt x="1669627" y="2241109"/>
                </a:lnTo>
                <a:lnTo>
                  <a:pt x="0" y="2241109"/>
                </a:lnTo>
                <a:lnTo>
                  <a:pt x="0" y="0"/>
                </a:lnTo>
                <a:close/>
              </a:path>
            </a:pathLst>
          </a:custGeom>
          <a:blipFill>
            <a:blip r:embed="rId12"/>
            <a:stretch>
              <a:fillRect l="0" t="0" r="0" b="0"/>
            </a:stretch>
          </a:blipFill>
        </p:spPr>
      </p:sp>
      <p:sp>
        <p:nvSpPr>
          <p:cNvPr name="TextBox 14" id="14"/>
          <p:cNvSpPr txBox="true"/>
          <p:nvPr/>
        </p:nvSpPr>
        <p:spPr>
          <a:xfrm rot="0">
            <a:off x="1028700" y="299743"/>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TextBox 16" id="16"/>
          <p:cNvSpPr txBox="true"/>
          <p:nvPr/>
        </p:nvSpPr>
        <p:spPr>
          <a:xfrm rot="0">
            <a:off x="5678853" y="1259196"/>
            <a:ext cx="6202706"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Multi-head attention</a:t>
            </a:r>
          </a:p>
        </p:txBody>
      </p:sp>
      <p:sp>
        <p:nvSpPr>
          <p:cNvPr name="Freeform 17" id="17"/>
          <p:cNvSpPr/>
          <p:nvPr/>
        </p:nvSpPr>
        <p:spPr>
          <a:xfrm flipH="false" flipV="false" rot="437024">
            <a:off x="700007" y="7926664"/>
            <a:ext cx="1832034" cy="1954169"/>
          </a:xfrm>
          <a:custGeom>
            <a:avLst/>
            <a:gdLst/>
            <a:ahLst/>
            <a:cxnLst/>
            <a:rect r="r" b="b" t="t" l="l"/>
            <a:pathLst>
              <a:path h="1954169" w="1832034">
                <a:moveTo>
                  <a:pt x="0" y="0"/>
                </a:moveTo>
                <a:lnTo>
                  <a:pt x="1832034" y="0"/>
                </a:lnTo>
                <a:lnTo>
                  <a:pt x="1832034" y="1954169"/>
                </a:lnTo>
                <a:lnTo>
                  <a:pt x="0" y="1954169"/>
                </a:lnTo>
                <a:lnTo>
                  <a:pt x="0" y="0"/>
                </a:lnTo>
                <a:close/>
              </a:path>
            </a:pathLst>
          </a:custGeom>
          <a:blipFill>
            <a:blip r:embed="rId14"/>
            <a:stretch>
              <a:fillRect l="0" t="0" r="0" b="0"/>
            </a:stretch>
          </a:blipFill>
        </p:spPr>
      </p:sp>
      <p:sp>
        <p:nvSpPr>
          <p:cNvPr name="Freeform 18" id="18"/>
          <p:cNvSpPr/>
          <p:nvPr/>
        </p:nvSpPr>
        <p:spPr>
          <a:xfrm flipH="false" flipV="false" rot="0">
            <a:off x="5684276" y="3072489"/>
            <a:ext cx="11283781" cy="4308639"/>
          </a:xfrm>
          <a:custGeom>
            <a:avLst/>
            <a:gdLst/>
            <a:ahLst/>
            <a:cxnLst/>
            <a:rect r="r" b="b" t="t" l="l"/>
            <a:pathLst>
              <a:path h="4308639" w="11283781">
                <a:moveTo>
                  <a:pt x="0" y="0"/>
                </a:moveTo>
                <a:lnTo>
                  <a:pt x="11283782" y="0"/>
                </a:lnTo>
                <a:lnTo>
                  <a:pt x="11283782" y="4308638"/>
                </a:lnTo>
                <a:lnTo>
                  <a:pt x="0" y="4308638"/>
                </a:lnTo>
                <a:lnTo>
                  <a:pt x="0" y="0"/>
                </a:lnTo>
                <a:close/>
              </a:path>
            </a:pathLst>
          </a:custGeom>
          <a:blipFill>
            <a:blip r:embed="rId15"/>
            <a:stretch>
              <a:fillRect l="0" t="-1144" r="0" b="-5437"/>
            </a:stretch>
          </a:blipFill>
        </p:spPr>
      </p:sp>
      <p:sp>
        <p:nvSpPr>
          <p:cNvPr name="Freeform 19" id="19"/>
          <p:cNvSpPr/>
          <p:nvPr/>
        </p:nvSpPr>
        <p:spPr>
          <a:xfrm flipH="false" flipV="false" rot="0">
            <a:off x="745139" y="1368138"/>
            <a:ext cx="4265292" cy="7683506"/>
          </a:xfrm>
          <a:custGeom>
            <a:avLst/>
            <a:gdLst/>
            <a:ahLst/>
            <a:cxnLst/>
            <a:rect r="r" b="b" t="t" l="l"/>
            <a:pathLst>
              <a:path h="7683506" w="4265292">
                <a:moveTo>
                  <a:pt x="0" y="0"/>
                </a:moveTo>
                <a:lnTo>
                  <a:pt x="4265292" y="0"/>
                </a:lnTo>
                <a:lnTo>
                  <a:pt x="4265292" y="7683506"/>
                </a:lnTo>
                <a:lnTo>
                  <a:pt x="0" y="7683506"/>
                </a:lnTo>
                <a:lnTo>
                  <a:pt x="0" y="0"/>
                </a:lnTo>
                <a:close/>
              </a:path>
            </a:pathLst>
          </a:custGeom>
          <a:blipFill>
            <a:blip r:embed="rId16"/>
            <a:stretch>
              <a:fillRect l="0" t="0" r="0" b="0"/>
            </a:stretch>
          </a:blipFill>
        </p:spPr>
      </p:sp>
      <p:grpSp>
        <p:nvGrpSpPr>
          <p:cNvPr name="Group 20" id="20"/>
          <p:cNvGrpSpPr/>
          <p:nvPr/>
        </p:nvGrpSpPr>
        <p:grpSpPr>
          <a:xfrm rot="0">
            <a:off x="2388105" y="5609616"/>
            <a:ext cx="1740327" cy="1023429"/>
            <a:chOff x="0" y="0"/>
            <a:chExt cx="458358" cy="269545"/>
          </a:xfrm>
        </p:grpSpPr>
        <p:sp>
          <p:nvSpPr>
            <p:cNvPr name="Freeform 21" id="21"/>
            <p:cNvSpPr/>
            <p:nvPr/>
          </p:nvSpPr>
          <p:spPr>
            <a:xfrm flipH="false" flipV="false" rot="0">
              <a:off x="0" y="0"/>
              <a:ext cx="458358" cy="269545"/>
            </a:xfrm>
            <a:custGeom>
              <a:avLst/>
              <a:gdLst/>
              <a:ahLst/>
              <a:cxnLst/>
              <a:rect r="r" b="b" t="t" l="l"/>
              <a:pathLst>
                <a:path h="269545" w="458358">
                  <a:moveTo>
                    <a:pt x="0" y="0"/>
                  </a:moveTo>
                  <a:lnTo>
                    <a:pt x="458358" y="0"/>
                  </a:lnTo>
                  <a:lnTo>
                    <a:pt x="458358" y="269545"/>
                  </a:lnTo>
                  <a:lnTo>
                    <a:pt x="0" y="269545"/>
                  </a:lnTo>
                  <a:close/>
                </a:path>
              </a:pathLst>
            </a:custGeom>
            <a:solidFill>
              <a:srgbClr val="000000">
                <a:alpha val="0"/>
              </a:srgbClr>
            </a:solidFill>
            <a:ln w="57150" cap="sq">
              <a:solidFill>
                <a:srgbClr val="FF3131"/>
              </a:solidFill>
              <a:prstDash val="dash"/>
              <a:miter/>
            </a:ln>
          </p:spPr>
        </p:sp>
        <p:sp>
          <p:nvSpPr>
            <p:cNvPr name="TextBox 22" id="22"/>
            <p:cNvSpPr txBox="true"/>
            <p:nvPr/>
          </p:nvSpPr>
          <p:spPr>
            <a:xfrm>
              <a:off x="0" y="28575"/>
              <a:ext cx="458358" cy="240970"/>
            </a:xfrm>
            <a:prstGeom prst="rect">
              <a:avLst/>
            </a:prstGeom>
          </p:spPr>
          <p:txBody>
            <a:bodyPr anchor="ctr" rtlCol="false" tIns="50800" lIns="50800" bIns="50800" rIns="50800"/>
            <a:lstStyle/>
            <a:p>
              <a:pPr algn="ctr">
                <a:lnSpc>
                  <a:spcPts val="2482"/>
                </a:lnSpc>
              </a:pPr>
            </a:p>
          </p:txBody>
        </p:sp>
      </p:grpSp>
      <p:sp>
        <p:nvSpPr>
          <p:cNvPr name="TextBox 23" id="23"/>
          <p:cNvSpPr txBox="true"/>
          <p:nvPr/>
        </p:nvSpPr>
        <p:spPr>
          <a:xfrm rot="0">
            <a:off x="17285480" y="8598949"/>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51639" cy="8254850"/>
            <a:chOff x="0" y="0"/>
            <a:chExt cx="4622654" cy="2174117"/>
          </a:xfrm>
        </p:grpSpPr>
        <p:sp>
          <p:nvSpPr>
            <p:cNvPr name="Freeform 5" id="5"/>
            <p:cNvSpPr/>
            <p:nvPr/>
          </p:nvSpPr>
          <p:spPr>
            <a:xfrm flipH="false" flipV="false" rot="0">
              <a:off x="0" y="0"/>
              <a:ext cx="4622654" cy="2174117"/>
            </a:xfrm>
            <a:custGeom>
              <a:avLst/>
              <a:gdLst/>
              <a:ahLst/>
              <a:cxnLst/>
              <a:rect r="r" b="b" t="t" l="l"/>
              <a:pathLst>
                <a:path h="2174117" w="4622654">
                  <a:moveTo>
                    <a:pt x="0" y="0"/>
                  </a:moveTo>
                  <a:lnTo>
                    <a:pt x="4622654" y="0"/>
                  </a:lnTo>
                  <a:lnTo>
                    <a:pt x="4622654" y="2174117"/>
                  </a:lnTo>
                  <a:lnTo>
                    <a:pt x="0" y="2174117"/>
                  </a:lnTo>
                  <a:close/>
                </a:path>
              </a:pathLst>
            </a:custGeom>
            <a:solidFill>
              <a:srgbClr val="FFFFFF"/>
            </a:solidFill>
          </p:spPr>
        </p:sp>
        <p:sp>
          <p:nvSpPr>
            <p:cNvPr name="TextBox 6" id="6"/>
            <p:cNvSpPr txBox="true"/>
            <p:nvPr/>
          </p:nvSpPr>
          <p:spPr>
            <a:xfrm>
              <a:off x="0" y="38100"/>
              <a:ext cx="4622654" cy="2136017"/>
            </a:xfrm>
            <a:prstGeom prst="rect">
              <a:avLst/>
            </a:prstGeom>
          </p:spPr>
          <p:txBody>
            <a:bodyPr anchor="ctr" rtlCol="false" tIns="50800" lIns="50800" bIns="50800" rIns="50800"/>
            <a:lstStyle/>
            <a:p>
              <a:pPr algn="ctr">
                <a:lnSpc>
                  <a:spcPts val="2199"/>
                </a:lnSpc>
              </a:pPr>
            </a:p>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10379">
            <a:off x="15170924" y="8333832"/>
            <a:ext cx="1669627" cy="2241110"/>
          </a:xfrm>
          <a:custGeom>
            <a:avLst/>
            <a:gdLst/>
            <a:ahLst/>
            <a:cxnLst/>
            <a:rect r="r" b="b" t="t" l="l"/>
            <a:pathLst>
              <a:path h="2241110" w="1669627">
                <a:moveTo>
                  <a:pt x="0" y="0"/>
                </a:moveTo>
                <a:lnTo>
                  <a:pt x="1669627" y="0"/>
                </a:lnTo>
                <a:lnTo>
                  <a:pt x="1669627" y="2241110"/>
                </a:lnTo>
                <a:lnTo>
                  <a:pt x="0" y="2241110"/>
                </a:lnTo>
                <a:lnTo>
                  <a:pt x="0" y="0"/>
                </a:lnTo>
                <a:close/>
              </a:path>
            </a:pathLst>
          </a:custGeom>
          <a:blipFill>
            <a:blip r:embed="rId12"/>
            <a:stretch>
              <a:fillRect l="0" t="0" r="0" b="0"/>
            </a:stretch>
          </a:blipFill>
        </p:spPr>
      </p:sp>
      <p:sp>
        <p:nvSpPr>
          <p:cNvPr name="TextBox 14" id="14"/>
          <p:cNvSpPr txBox="true"/>
          <p:nvPr/>
        </p:nvSpPr>
        <p:spPr>
          <a:xfrm rot="0">
            <a:off x="1028700" y="299743"/>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6" id="16"/>
          <p:cNvSpPr/>
          <p:nvPr/>
        </p:nvSpPr>
        <p:spPr>
          <a:xfrm flipH="false" flipV="false" rot="0">
            <a:off x="745139" y="1368138"/>
            <a:ext cx="4265292" cy="7683506"/>
          </a:xfrm>
          <a:custGeom>
            <a:avLst/>
            <a:gdLst/>
            <a:ahLst/>
            <a:cxnLst/>
            <a:rect r="r" b="b" t="t" l="l"/>
            <a:pathLst>
              <a:path h="7683506" w="4265292">
                <a:moveTo>
                  <a:pt x="0" y="0"/>
                </a:moveTo>
                <a:lnTo>
                  <a:pt x="4265292" y="0"/>
                </a:lnTo>
                <a:lnTo>
                  <a:pt x="4265292" y="7683506"/>
                </a:lnTo>
                <a:lnTo>
                  <a:pt x="0" y="7683506"/>
                </a:lnTo>
                <a:lnTo>
                  <a:pt x="0" y="0"/>
                </a:lnTo>
                <a:close/>
              </a:path>
            </a:pathLst>
          </a:custGeom>
          <a:blipFill>
            <a:blip r:embed="rId14"/>
            <a:stretch>
              <a:fillRect l="0" t="0" r="0" b="0"/>
            </a:stretch>
          </a:blipFill>
        </p:spPr>
      </p:sp>
      <p:grpSp>
        <p:nvGrpSpPr>
          <p:cNvPr name="Group 17" id="17"/>
          <p:cNvGrpSpPr/>
          <p:nvPr/>
        </p:nvGrpSpPr>
        <p:grpSpPr>
          <a:xfrm rot="0">
            <a:off x="2453837" y="4186463"/>
            <a:ext cx="1674594" cy="747353"/>
            <a:chOff x="0" y="0"/>
            <a:chExt cx="441045" cy="196834"/>
          </a:xfrm>
        </p:grpSpPr>
        <p:sp>
          <p:nvSpPr>
            <p:cNvPr name="Freeform 18" id="18"/>
            <p:cNvSpPr/>
            <p:nvPr/>
          </p:nvSpPr>
          <p:spPr>
            <a:xfrm flipH="false" flipV="false" rot="0">
              <a:off x="0" y="0"/>
              <a:ext cx="441045" cy="196834"/>
            </a:xfrm>
            <a:custGeom>
              <a:avLst/>
              <a:gdLst/>
              <a:ahLst/>
              <a:cxnLst/>
              <a:rect r="r" b="b" t="t" l="l"/>
              <a:pathLst>
                <a:path h="196834" w="441045">
                  <a:moveTo>
                    <a:pt x="0" y="0"/>
                  </a:moveTo>
                  <a:lnTo>
                    <a:pt x="441045" y="0"/>
                  </a:lnTo>
                  <a:lnTo>
                    <a:pt x="441045" y="196834"/>
                  </a:lnTo>
                  <a:lnTo>
                    <a:pt x="0" y="196834"/>
                  </a:lnTo>
                  <a:close/>
                </a:path>
              </a:pathLst>
            </a:custGeom>
            <a:solidFill>
              <a:srgbClr val="000000">
                <a:alpha val="0"/>
              </a:srgbClr>
            </a:solidFill>
            <a:ln w="57150" cap="sq">
              <a:solidFill>
                <a:srgbClr val="FF3131"/>
              </a:solidFill>
              <a:prstDash val="dash"/>
              <a:miter/>
            </a:ln>
          </p:spPr>
        </p:sp>
        <p:sp>
          <p:nvSpPr>
            <p:cNvPr name="TextBox 19" id="19"/>
            <p:cNvSpPr txBox="true"/>
            <p:nvPr/>
          </p:nvSpPr>
          <p:spPr>
            <a:xfrm>
              <a:off x="0" y="28575"/>
              <a:ext cx="441045" cy="168259"/>
            </a:xfrm>
            <a:prstGeom prst="rect">
              <a:avLst/>
            </a:prstGeom>
          </p:spPr>
          <p:txBody>
            <a:bodyPr anchor="ctr" rtlCol="false" tIns="50800" lIns="50800" bIns="50800" rIns="50800"/>
            <a:lstStyle/>
            <a:p>
              <a:pPr algn="ctr">
                <a:lnSpc>
                  <a:spcPts val="2482"/>
                </a:lnSpc>
              </a:pPr>
            </a:p>
          </p:txBody>
        </p:sp>
      </p:grpSp>
      <p:sp>
        <p:nvSpPr>
          <p:cNvPr name="Freeform 20" id="20"/>
          <p:cNvSpPr/>
          <p:nvPr/>
        </p:nvSpPr>
        <p:spPr>
          <a:xfrm flipH="false" flipV="false" rot="0">
            <a:off x="5010431" y="3086100"/>
            <a:ext cx="12477024" cy="4626648"/>
          </a:xfrm>
          <a:custGeom>
            <a:avLst/>
            <a:gdLst/>
            <a:ahLst/>
            <a:cxnLst/>
            <a:rect r="r" b="b" t="t" l="l"/>
            <a:pathLst>
              <a:path h="4626648" w="12477024">
                <a:moveTo>
                  <a:pt x="0" y="0"/>
                </a:moveTo>
                <a:lnTo>
                  <a:pt x="12477024" y="0"/>
                </a:lnTo>
                <a:lnTo>
                  <a:pt x="12477024" y="4626648"/>
                </a:lnTo>
                <a:lnTo>
                  <a:pt x="0" y="4626648"/>
                </a:lnTo>
                <a:lnTo>
                  <a:pt x="0" y="0"/>
                </a:lnTo>
                <a:close/>
              </a:path>
            </a:pathLst>
          </a:custGeom>
          <a:blipFill>
            <a:blip r:embed="rId15"/>
            <a:stretch>
              <a:fillRect l="0" t="0" r="0" b="0"/>
            </a:stretch>
          </a:blipFill>
        </p:spPr>
      </p:sp>
      <p:sp>
        <p:nvSpPr>
          <p:cNvPr name="TextBox 21" id="21"/>
          <p:cNvSpPr txBox="true"/>
          <p:nvPr/>
        </p:nvSpPr>
        <p:spPr>
          <a:xfrm rot="0">
            <a:off x="6042647" y="1165668"/>
            <a:ext cx="6202706"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Feedforward layer</a:t>
            </a:r>
          </a:p>
        </p:txBody>
      </p:sp>
      <p:sp>
        <p:nvSpPr>
          <p:cNvPr name="TextBox 22" id="22"/>
          <p:cNvSpPr txBox="true"/>
          <p:nvPr/>
        </p:nvSpPr>
        <p:spPr>
          <a:xfrm rot="0">
            <a:off x="17259300" y="866715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51639" cy="8254850"/>
            <a:chOff x="0" y="0"/>
            <a:chExt cx="4622654" cy="2174117"/>
          </a:xfrm>
        </p:grpSpPr>
        <p:sp>
          <p:nvSpPr>
            <p:cNvPr name="Freeform 5" id="5"/>
            <p:cNvSpPr/>
            <p:nvPr/>
          </p:nvSpPr>
          <p:spPr>
            <a:xfrm flipH="false" flipV="false" rot="0">
              <a:off x="0" y="0"/>
              <a:ext cx="4622654" cy="2174117"/>
            </a:xfrm>
            <a:custGeom>
              <a:avLst/>
              <a:gdLst/>
              <a:ahLst/>
              <a:cxnLst/>
              <a:rect r="r" b="b" t="t" l="l"/>
              <a:pathLst>
                <a:path h="2174117" w="4622654">
                  <a:moveTo>
                    <a:pt x="0" y="0"/>
                  </a:moveTo>
                  <a:lnTo>
                    <a:pt x="4622654" y="0"/>
                  </a:lnTo>
                  <a:lnTo>
                    <a:pt x="4622654" y="2174117"/>
                  </a:lnTo>
                  <a:lnTo>
                    <a:pt x="0" y="2174117"/>
                  </a:lnTo>
                  <a:close/>
                </a:path>
              </a:pathLst>
            </a:custGeom>
            <a:solidFill>
              <a:srgbClr val="FFFFFF"/>
            </a:solidFill>
          </p:spPr>
        </p:sp>
        <p:sp>
          <p:nvSpPr>
            <p:cNvPr name="TextBox 6" id="6"/>
            <p:cNvSpPr txBox="true"/>
            <p:nvPr/>
          </p:nvSpPr>
          <p:spPr>
            <a:xfrm>
              <a:off x="0" y="38100"/>
              <a:ext cx="4622654" cy="2136017"/>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10379">
            <a:off x="15535626" y="8193127"/>
            <a:ext cx="1669627" cy="2241110"/>
          </a:xfrm>
          <a:custGeom>
            <a:avLst/>
            <a:gdLst/>
            <a:ahLst/>
            <a:cxnLst/>
            <a:rect r="r" b="b" t="t" l="l"/>
            <a:pathLst>
              <a:path h="2241110" w="1669627">
                <a:moveTo>
                  <a:pt x="0" y="0"/>
                </a:moveTo>
                <a:lnTo>
                  <a:pt x="1669627" y="0"/>
                </a:lnTo>
                <a:lnTo>
                  <a:pt x="1669627" y="2241110"/>
                </a:lnTo>
                <a:lnTo>
                  <a:pt x="0" y="2241110"/>
                </a:lnTo>
                <a:lnTo>
                  <a:pt x="0" y="0"/>
                </a:lnTo>
                <a:close/>
              </a:path>
            </a:pathLst>
          </a:custGeom>
          <a:blipFill>
            <a:blip r:embed="rId12"/>
            <a:stretch>
              <a:fillRect l="0" t="0" r="0" b="0"/>
            </a:stretch>
          </a:blipFill>
        </p:spPr>
      </p:sp>
      <p:sp>
        <p:nvSpPr>
          <p:cNvPr name="TextBox 14" id="14"/>
          <p:cNvSpPr txBox="true"/>
          <p:nvPr/>
        </p:nvSpPr>
        <p:spPr>
          <a:xfrm rot="0">
            <a:off x="1028700" y="299743"/>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6" id="16"/>
          <p:cNvSpPr/>
          <p:nvPr/>
        </p:nvSpPr>
        <p:spPr>
          <a:xfrm flipH="false" flipV="false" rot="0">
            <a:off x="5692041" y="2402846"/>
            <a:ext cx="11276017" cy="5566821"/>
          </a:xfrm>
          <a:custGeom>
            <a:avLst/>
            <a:gdLst/>
            <a:ahLst/>
            <a:cxnLst/>
            <a:rect r="r" b="b" t="t" l="l"/>
            <a:pathLst>
              <a:path h="5566821" w="11276017">
                <a:moveTo>
                  <a:pt x="0" y="0"/>
                </a:moveTo>
                <a:lnTo>
                  <a:pt x="11276017" y="0"/>
                </a:lnTo>
                <a:lnTo>
                  <a:pt x="11276017" y="5566822"/>
                </a:lnTo>
                <a:lnTo>
                  <a:pt x="0" y="5566822"/>
                </a:lnTo>
                <a:lnTo>
                  <a:pt x="0" y="0"/>
                </a:lnTo>
                <a:close/>
              </a:path>
            </a:pathLst>
          </a:custGeom>
          <a:blipFill>
            <a:blip r:embed="rId14"/>
            <a:stretch>
              <a:fillRect l="0" t="0" r="0" b="0"/>
            </a:stretch>
          </a:blipFill>
        </p:spPr>
      </p:sp>
      <p:sp>
        <p:nvSpPr>
          <p:cNvPr name="Freeform 17" id="17"/>
          <p:cNvSpPr/>
          <p:nvPr/>
        </p:nvSpPr>
        <p:spPr>
          <a:xfrm flipH="false" flipV="false" rot="0">
            <a:off x="745139" y="1368138"/>
            <a:ext cx="4311707" cy="7767117"/>
          </a:xfrm>
          <a:custGeom>
            <a:avLst/>
            <a:gdLst/>
            <a:ahLst/>
            <a:cxnLst/>
            <a:rect r="r" b="b" t="t" l="l"/>
            <a:pathLst>
              <a:path h="7767117" w="4311707">
                <a:moveTo>
                  <a:pt x="0" y="0"/>
                </a:moveTo>
                <a:lnTo>
                  <a:pt x="4311706" y="0"/>
                </a:lnTo>
                <a:lnTo>
                  <a:pt x="4311706" y="7767117"/>
                </a:lnTo>
                <a:lnTo>
                  <a:pt x="0" y="7767117"/>
                </a:lnTo>
                <a:lnTo>
                  <a:pt x="0" y="0"/>
                </a:lnTo>
                <a:close/>
              </a:path>
            </a:pathLst>
          </a:custGeom>
          <a:blipFill>
            <a:blip r:embed="rId15"/>
            <a:stretch>
              <a:fillRect l="0" t="0" r="0" b="0"/>
            </a:stretch>
          </a:blipFill>
        </p:spPr>
      </p:sp>
      <p:sp>
        <p:nvSpPr>
          <p:cNvPr name="TextBox 18" id="18"/>
          <p:cNvSpPr txBox="true"/>
          <p:nvPr/>
        </p:nvSpPr>
        <p:spPr>
          <a:xfrm rot="0">
            <a:off x="6042647" y="1165668"/>
            <a:ext cx="6202706"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Output của mô hình BERT</a:t>
            </a:r>
          </a:p>
        </p:txBody>
      </p:sp>
      <p:sp>
        <p:nvSpPr>
          <p:cNvPr name="TextBox 19" id="19"/>
          <p:cNvSpPr txBox="true"/>
          <p:nvPr/>
        </p:nvSpPr>
        <p:spPr>
          <a:xfrm rot="0">
            <a:off x="17259300" y="866715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73026" cy="8199468"/>
            <a:chOff x="0" y="0"/>
            <a:chExt cx="4628287" cy="2159531"/>
          </a:xfrm>
        </p:grpSpPr>
        <p:sp>
          <p:nvSpPr>
            <p:cNvPr name="Freeform 5" id="5"/>
            <p:cNvSpPr/>
            <p:nvPr/>
          </p:nvSpPr>
          <p:spPr>
            <a:xfrm flipH="false" flipV="false" rot="0">
              <a:off x="0" y="0"/>
              <a:ext cx="4628286" cy="2159531"/>
            </a:xfrm>
            <a:custGeom>
              <a:avLst/>
              <a:gdLst/>
              <a:ahLst/>
              <a:cxnLst/>
              <a:rect r="r" b="b" t="t" l="l"/>
              <a:pathLst>
                <a:path h="2159531" w="4628286">
                  <a:moveTo>
                    <a:pt x="0" y="0"/>
                  </a:moveTo>
                  <a:lnTo>
                    <a:pt x="4628286" y="0"/>
                  </a:lnTo>
                  <a:lnTo>
                    <a:pt x="4628286" y="2159531"/>
                  </a:lnTo>
                  <a:lnTo>
                    <a:pt x="0" y="2159531"/>
                  </a:lnTo>
                  <a:close/>
                </a:path>
              </a:pathLst>
            </a:custGeom>
            <a:solidFill>
              <a:srgbClr val="FFFFFF"/>
            </a:solidFill>
          </p:spPr>
        </p:sp>
        <p:sp>
          <p:nvSpPr>
            <p:cNvPr name="TextBox 6" id="6"/>
            <p:cNvSpPr txBox="true"/>
            <p:nvPr/>
          </p:nvSpPr>
          <p:spPr>
            <a:xfrm>
              <a:off x="0" y="38100"/>
              <a:ext cx="4628287"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2"/>
            <a:stretch>
              <a:fillRect l="0" t="0" r="0" b="0"/>
            </a:stretch>
          </a:blipFill>
        </p:spPr>
      </p:sp>
      <p:sp>
        <p:nvSpPr>
          <p:cNvPr name="Freeform 14" id="14"/>
          <p:cNvSpPr/>
          <p:nvPr/>
        </p:nvSpPr>
        <p:spPr>
          <a:xfrm flipH="false" flipV="false" rot="0">
            <a:off x="612423" y="2186654"/>
            <a:ext cx="9266730" cy="6534672"/>
          </a:xfrm>
          <a:custGeom>
            <a:avLst/>
            <a:gdLst/>
            <a:ahLst/>
            <a:cxnLst/>
            <a:rect r="r" b="b" t="t" l="l"/>
            <a:pathLst>
              <a:path h="6534672" w="9266730">
                <a:moveTo>
                  <a:pt x="0" y="0"/>
                </a:moveTo>
                <a:lnTo>
                  <a:pt x="9266729" y="0"/>
                </a:lnTo>
                <a:lnTo>
                  <a:pt x="9266729" y="6534671"/>
                </a:lnTo>
                <a:lnTo>
                  <a:pt x="0" y="6534671"/>
                </a:lnTo>
                <a:lnTo>
                  <a:pt x="0" y="0"/>
                </a:lnTo>
                <a:close/>
              </a:path>
            </a:pathLst>
          </a:custGeom>
          <a:blipFill>
            <a:blip r:embed="rId13"/>
            <a:stretch>
              <a:fillRect l="0" t="0" r="0" b="0"/>
            </a:stretch>
          </a:blipFill>
        </p:spPr>
      </p:sp>
      <p:sp>
        <p:nvSpPr>
          <p:cNvPr name="Freeform 15" id="15"/>
          <p:cNvSpPr/>
          <p:nvPr/>
        </p:nvSpPr>
        <p:spPr>
          <a:xfrm flipH="false" flipV="false" rot="0">
            <a:off x="7610394" y="3086100"/>
            <a:ext cx="10095122" cy="5386757"/>
          </a:xfrm>
          <a:custGeom>
            <a:avLst/>
            <a:gdLst/>
            <a:ahLst/>
            <a:cxnLst/>
            <a:rect r="r" b="b" t="t" l="l"/>
            <a:pathLst>
              <a:path h="5386757" w="10095122">
                <a:moveTo>
                  <a:pt x="0" y="0"/>
                </a:moveTo>
                <a:lnTo>
                  <a:pt x="10095121" y="0"/>
                </a:lnTo>
                <a:lnTo>
                  <a:pt x="10095121" y="5386757"/>
                </a:lnTo>
                <a:lnTo>
                  <a:pt x="0" y="5386757"/>
                </a:lnTo>
                <a:lnTo>
                  <a:pt x="0" y="0"/>
                </a:lnTo>
                <a:close/>
              </a:path>
            </a:pathLst>
          </a:custGeom>
          <a:blipFill>
            <a:blip r:embed="rId14"/>
            <a:stretch>
              <a:fillRect l="0" t="0" r="0" b="0"/>
            </a:stretch>
          </a:blipFill>
        </p:spPr>
      </p:sp>
      <p:sp>
        <p:nvSpPr>
          <p:cNvPr name="TextBox 16" id="16"/>
          <p:cNvSpPr txBox="true"/>
          <p:nvPr/>
        </p:nvSpPr>
        <p:spPr>
          <a:xfrm rot="0">
            <a:off x="2648527" y="480982"/>
            <a:ext cx="12435322"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TextBox 17" id="17"/>
          <p:cNvSpPr txBox="true"/>
          <p:nvPr/>
        </p:nvSpPr>
        <p:spPr>
          <a:xfrm rot="0">
            <a:off x="3002670" y="1259197"/>
            <a:ext cx="12356025"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Tinh chỉnh mô hình BERT cho bài toán phân loại văn bản</a:t>
            </a:r>
          </a:p>
        </p:txBody>
      </p:sp>
      <p:sp>
        <p:nvSpPr>
          <p:cNvPr name="AutoShape 18" id="18"/>
          <p:cNvSpPr/>
          <p:nvPr/>
        </p:nvSpPr>
        <p:spPr>
          <a:xfrm>
            <a:off x="6960985" y="3798985"/>
            <a:ext cx="989107" cy="390848"/>
          </a:xfrm>
          <a:prstGeom prst="line">
            <a:avLst/>
          </a:prstGeom>
          <a:ln cap="flat" w="38100">
            <a:solidFill>
              <a:srgbClr val="FF3131"/>
            </a:solidFill>
            <a:prstDash val="lgDash"/>
            <a:headEnd type="none" len="sm" w="sm"/>
            <a:tailEnd type="arrow" len="sm" w="med"/>
          </a:ln>
        </p:spPr>
      </p:sp>
      <p:sp>
        <p:nvSpPr>
          <p:cNvPr name="TextBox 19" id="19"/>
          <p:cNvSpPr txBox="true"/>
          <p:nvPr/>
        </p:nvSpPr>
        <p:spPr>
          <a:xfrm rot="0">
            <a:off x="17259300" y="866715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24147" y="-421346"/>
            <a:ext cx="9763853" cy="11991512"/>
            <a:chOff x="0" y="0"/>
            <a:chExt cx="2571550" cy="3158258"/>
          </a:xfrm>
        </p:grpSpPr>
        <p:sp>
          <p:nvSpPr>
            <p:cNvPr name="Freeform 4" id="4"/>
            <p:cNvSpPr/>
            <p:nvPr/>
          </p:nvSpPr>
          <p:spPr>
            <a:xfrm flipH="false" flipV="false" rot="0">
              <a:off x="0" y="0"/>
              <a:ext cx="2571550" cy="3158258"/>
            </a:xfrm>
            <a:custGeom>
              <a:avLst/>
              <a:gdLst/>
              <a:ahLst/>
              <a:cxnLst/>
              <a:rect r="r" b="b" t="t" l="l"/>
              <a:pathLst>
                <a:path h="3158258" w="2571550">
                  <a:moveTo>
                    <a:pt x="0" y="0"/>
                  </a:moveTo>
                  <a:lnTo>
                    <a:pt x="2571550" y="0"/>
                  </a:lnTo>
                  <a:lnTo>
                    <a:pt x="2571550" y="3158258"/>
                  </a:lnTo>
                  <a:lnTo>
                    <a:pt x="0" y="3158258"/>
                  </a:lnTo>
                  <a:close/>
                </a:path>
              </a:pathLst>
            </a:custGeom>
            <a:solidFill>
              <a:srgbClr val="FFFFFF"/>
            </a:solidFill>
          </p:spPr>
        </p:sp>
        <p:sp>
          <p:nvSpPr>
            <p:cNvPr name="TextBox 5" id="5"/>
            <p:cNvSpPr txBox="true"/>
            <p:nvPr/>
          </p:nvSpPr>
          <p:spPr>
            <a:xfrm>
              <a:off x="0" y="28575"/>
              <a:ext cx="2571550" cy="312968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703317">
            <a:off x="209449" y="-1084833"/>
            <a:ext cx="5189120" cy="2594560"/>
          </a:xfrm>
          <a:custGeom>
            <a:avLst/>
            <a:gdLst/>
            <a:ahLst/>
            <a:cxnLst/>
            <a:rect r="r" b="b" t="t" l="l"/>
            <a:pathLst>
              <a:path h="2594560" w="5189120">
                <a:moveTo>
                  <a:pt x="0" y="0"/>
                </a:moveTo>
                <a:lnTo>
                  <a:pt x="5189121" y="0"/>
                </a:lnTo>
                <a:lnTo>
                  <a:pt x="5189121" y="2594560"/>
                </a:lnTo>
                <a:lnTo>
                  <a:pt x="0" y="2594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1" id="11"/>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643478" y="5143500"/>
            <a:ext cx="7551874" cy="7344198"/>
          </a:xfrm>
          <a:custGeom>
            <a:avLst/>
            <a:gdLst/>
            <a:ahLst/>
            <a:cxnLst/>
            <a:rect r="r" b="b" t="t" l="l"/>
            <a:pathLst>
              <a:path h="7344198" w="7551874">
                <a:moveTo>
                  <a:pt x="0" y="0"/>
                </a:moveTo>
                <a:lnTo>
                  <a:pt x="7551874" y="0"/>
                </a:lnTo>
                <a:lnTo>
                  <a:pt x="7551874" y="7344198"/>
                </a:lnTo>
                <a:lnTo>
                  <a:pt x="0" y="7344198"/>
                </a:lnTo>
                <a:lnTo>
                  <a:pt x="0" y="0"/>
                </a:lnTo>
                <a:close/>
              </a:path>
            </a:pathLst>
          </a:custGeom>
          <a:blipFill>
            <a:blip r:embed="rId9"/>
            <a:stretch>
              <a:fillRect l="0" t="0" r="0" b="0"/>
            </a:stretch>
          </a:blipFill>
        </p:spPr>
      </p:sp>
      <p:sp>
        <p:nvSpPr>
          <p:cNvPr name="TextBox 13" id="13"/>
          <p:cNvSpPr txBox="true"/>
          <p:nvPr/>
        </p:nvSpPr>
        <p:spPr>
          <a:xfrm rot="0">
            <a:off x="0" y="2995788"/>
            <a:ext cx="8326573" cy="695325"/>
          </a:xfrm>
          <a:prstGeom prst="rect">
            <a:avLst/>
          </a:prstGeom>
        </p:spPr>
        <p:txBody>
          <a:bodyPr anchor="t" rtlCol="false" tIns="0" lIns="0" bIns="0" rIns="0">
            <a:spAutoFit/>
          </a:bodyPr>
          <a:lstStyle/>
          <a:p>
            <a:pPr algn="ctr">
              <a:lnSpc>
                <a:spcPts val="4800"/>
              </a:lnSpc>
            </a:pPr>
            <a:r>
              <a:rPr lang="en-US" sz="6000">
                <a:solidFill>
                  <a:srgbClr val="2B5796"/>
                </a:solidFill>
                <a:latin typeface="Fira Sans Heavy"/>
                <a:ea typeface="Fira Sans Heavy"/>
                <a:cs typeface="Fira Sans Heavy"/>
                <a:sym typeface="Fira Sans Heavy"/>
              </a:rPr>
              <a:t>NỘI DUNG TRÌNH BÀY</a:t>
            </a:r>
          </a:p>
        </p:txBody>
      </p:sp>
      <p:sp>
        <p:nvSpPr>
          <p:cNvPr name="TextBox 14" id="14"/>
          <p:cNvSpPr txBox="true"/>
          <p:nvPr/>
        </p:nvSpPr>
        <p:spPr>
          <a:xfrm rot="0">
            <a:off x="9144000" y="1996637"/>
            <a:ext cx="7369489" cy="5413375"/>
          </a:xfrm>
          <a:prstGeom prst="rect">
            <a:avLst/>
          </a:prstGeom>
        </p:spPr>
        <p:txBody>
          <a:bodyPr anchor="t" rtlCol="false" tIns="0" lIns="0" bIns="0" rIns="0">
            <a:spAutoFit/>
          </a:bodyPr>
          <a:lstStyle/>
          <a:p>
            <a:pPr algn="just" marL="755651" indent="-377825" lvl="1">
              <a:lnSpc>
                <a:spcPts val="8750"/>
              </a:lnSpc>
              <a:buFont typeface="Arial"/>
              <a:buChar char="•"/>
            </a:pPr>
            <a:r>
              <a:rPr lang="en-US" sz="3500">
                <a:solidFill>
                  <a:srgbClr val="2B5796"/>
                </a:solidFill>
                <a:latin typeface="Poppins"/>
                <a:ea typeface="Poppins"/>
                <a:cs typeface="Poppins"/>
                <a:sym typeface="Poppins"/>
              </a:rPr>
              <a:t>Giới thiệu</a:t>
            </a:r>
          </a:p>
          <a:p>
            <a:pPr algn="just" marL="755651" indent="-377825" lvl="1">
              <a:lnSpc>
                <a:spcPts val="8750"/>
              </a:lnSpc>
              <a:buFont typeface="Arial"/>
              <a:buChar char="•"/>
            </a:pPr>
            <a:r>
              <a:rPr lang="en-US" sz="3500">
                <a:solidFill>
                  <a:srgbClr val="2B5796"/>
                </a:solidFill>
                <a:latin typeface="Poppins"/>
                <a:ea typeface="Poppins"/>
                <a:cs typeface="Poppins"/>
                <a:sym typeface="Poppins"/>
              </a:rPr>
              <a:t>Các nghiên cứu liên quan</a:t>
            </a:r>
          </a:p>
          <a:p>
            <a:pPr algn="just" marL="755651" indent="-377825" lvl="1">
              <a:lnSpc>
                <a:spcPts val="8750"/>
              </a:lnSpc>
              <a:buFont typeface="Arial"/>
              <a:buChar char="•"/>
            </a:pPr>
            <a:r>
              <a:rPr lang="en-US" sz="3500">
                <a:solidFill>
                  <a:srgbClr val="2B5796"/>
                </a:solidFill>
                <a:latin typeface="Poppins"/>
                <a:ea typeface="Poppins"/>
                <a:cs typeface="Poppins"/>
                <a:sym typeface="Poppins"/>
              </a:rPr>
              <a:t>Hướng tiếp cận</a:t>
            </a:r>
          </a:p>
          <a:p>
            <a:pPr algn="just" marL="755651" indent="-377825" lvl="1">
              <a:lnSpc>
                <a:spcPts val="8750"/>
              </a:lnSpc>
              <a:buFont typeface="Arial"/>
              <a:buChar char="•"/>
            </a:pPr>
            <a:r>
              <a:rPr lang="en-US" sz="3500">
                <a:solidFill>
                  <a:srgbClr val="2B5796"/>
                </a:solidFill>
                <a:latin typeface="Poppins"/>
                <a:ea typeface="Poppins"/>
                <a:cs typeface="Poppins"/>
                <a:sym typeface="Poppins"/>
              </a:rPr>
              <a:t>Kết quả thực nghiệm </a:t>
            </a:r>
          </a:p>
          <a:p>
            <a:pPr algn="just" marL="755651" indent="-377825" lvl="1">
              <a:lnSpc>
                <a:spcPts val="8750"/>
              </a:lnSpc>
              <a:buFont typeface="Arial"/>
              <a:buChar char="•"/>
            </a:pPr>
            <a:r>
              <a:rPr lang="en-US" sz="3500">
                <a:solidFill>
                  <a:srgbClr val="2B5796"/>
                </a:solidFill>
                <a:latin typeface="Poppins"/>
                <a:ea typeface="Poppins"/>
                <a:cs typeface="Poppins"/>
                <a:sym typeface="Poppins"/>
              </a:rPr>
              <a:t>Kết luận </a:t>
            </a:r>
          </a:p>
        </p:txBody>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0"/>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56306" y="1058832"/>
            <a:ext cx="17711313" cy="8841077"/>
            <a:chOff x="0" y="0"/>
            <a:chExt cx="4664708" cy="2328514"/>
          </a:xfrm>
        </p:grpSpPr>
        <p:sp>
          <p:nvSpPr>
            <p:cNvPr name="Freeform 5" id="5"/>
            <p:cNvSpPr/>
            <p:nvPr/>
          </p:nvSpPr>
          <p:spPr>
            <a:xfrm flipH="false" flipV="false" rot="0">
              <a:off x="0" y="0"/>
              <a:ext cx="4664708" cy="2328514"/>
            </a:xfrm>
            <a:custGeom>
              <a:avLst/>
              <a:gdLst/>
              <a:ahLst/>
              <a:cxnLst/>
              <a:rect r="r" b="b" t="t" l="l"/>
              <a:pathLst>
                <a:path h="2328514" w="4664708">
                  <a:moveTo>
                    <a:pt x="0" y="0"/>
                  </a:moveTo>
                  <a:lnTo>
                    <a:pt x="4664708" y="0"/>
                  </a:lnTo>
                  <a:lnTo>
                    <a:pt x="4664708" y="2328514"/>
                  </a:lnTo>
                  <a:lnTo>
                    <a:pt x="0" y="2328514"/>
                  </a:lnTo>
                  <a:close/>
                </a:path>
              </a:pathLst>
            </a:custGeom>
            <a:solidFill>
              <a:srgbClr val="FFFFFF"/>
            </a:solidFill>
          </p:spPr>
        </p:sp>
        <p:sp>
          <p:nvSpPr>
            <p:cNvPr name="TextBox 6" id="6"/>
            <p:cNvSpPr txBox="true"/>
            <p:nvPr/>
          </p:nvSpPr>
          <p:spPr>
            <a:xfrm>
              <a:off x="0" y="38100"/>
              <a:ext cx="4664708" cy="2290414"/>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630235" y="7511250"/>
            <a:ext cx="3383088" cy="3383088"/>
          </a:xfrm>
          <a:custGeom>
            <a:avLst/>
            <a:gdLst/>
            <a:ahLst/>
            <a:cxnLst/>
            <a:rect r="r" b="b" t="t" l="l"/>
            <a:pathLst>
              <a:path h="3383088" w="3383088">
                <a:moveTo>
                  <a:pt x="0" y="0"/>
                </a:moveTo>
                <a:lnTo>
                  <a:pt x="3383089" y="0"/>
                </a:lnTo>
                <a:lnTo>
                  <a:pt x="3383089" y="3383088"/>
                </a:lnTo>
                <a:lnTo>
                  <a:pt x="0" y="3383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430454" y="8777361"/>
            <a:ext cx="1196491" cy="1276257"/>
          </a:xfrm>
          <a:custGeom>
            <a:avLst/>
            <a:gdLst/>
            <a:ahLst/>
            <a:cxnLst/>
            <a:rect r="r" b="b" t="t" l="l"/>
            <a:pathLst>
              <a:path h="1276257" w="1196491">
                <a:moveTo>
                  <a:pt x="0" y="0"/>
                </a:moveTo>
                <a:lnTo>
                  <a:pt x="1196492" y="0"/>
                </a:lnTo>
                <a:lnTo>
                  <a:pt x="1196492" y="1276257"/>
                </a:lnTo>
                <a:lnTo>
                  <a:pt x="0" y="1276257"/>
                </a:lnTo>
                <a:lnTo>
                  <a:pt x="0" y="0"/>
                </a:lnTo>
                <a:close/>
              </a:path>
            </a:pathLst>
          </a:custGeom>
          <a:blipFill>
            <a:blip r:embed="rId12"/>
            <a:stretch>
              <a:fillRect l="0" t="0" r="0" b="0"/>
            </a:stretch>
          </a:blipFill>
        </p:spPr>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5" id="15"/>
          <p:cNvSpPr/>
          <p:nvPr/>
        </p:nvSpPr>
        <p:spPr>
          <a:xfrm flipH="false" flipV="false" rot="0">
            <a:off x="1830755" y="2241832"/>
            <a:ext cx="14399845" cy="7388773"/>
          </a:xfrm>
          <a:custGeom>
            <a:avLst/>
            <a:gdLst/>
            <a:ahLst/>
            <a:cxnLst/>
            <a:rect r="r" b="b" t="t" l="l"/>
            <a:pathLst>
              <a:path h="7388773" w="14399845">
                <a:moveTo>
                  <a:pt x="0" y="0"/>
                </a:moveTo>
                <a:lnTo>
                  <a:pt x="14399845" y="0"/>
                </a:lnTo>
                <a:lnTo>
                  <a:pt x="14399845" y="7388773"/>
                </a:lnTo>
                <a:lnTo>
                  <a:pt x="0" y="7388773"/>
                </a:lnTo>
                <a:lnTo>
                  <a:pt x="0" y="0"/>
                </a:lnTo>
                <a:close/>
              </a:path>
            </a:pathLst>
          </a:custGeom>
          <a:blipFill>
            <a:blip r:embed="rId14"/>
            <a:stretch>
              <a:fillRect l="0" t="0" r="0" b="0"/>
            </a:stretch>
          </a:blipFill>
        </p:spPr>
      </p:sp>
      <p:sp>
        <p:nvSpPr>
          <p:cNvPr name="TextBox 16" id="16"/>
          <p:cNvSpPr txBox="true"/>
          <p:nvPr/>
        </p:nvSpPr>
        <p:spPr>
          <a:xfrm rot="0">
            <a:off x="888861" y="1117311"/>
            <a:ext cx="15341739"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Chiến lược tổng hợp profile AOFRAM&amp;W</a:t>
            </a:r>
          </a:p>
        </p:txBody>
      </p:sp>
      <p:sp>
        <p:nvSpPr>
          <p:cNvPr name="TextBox 17" id="17"/>
          <p:cNvSpPr txBox="true"/>
          <p:nvPr/>
        </p:nvSpPr>
        <p:spPr>
          <a:xfrm rot="0">
            <a:off x="727589" y="427045"/>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TextBox 18" id="18"/>
          <p:cNvSpPr txBox="true"/>
          <p:nvPr/>
        </p:nvSpPr>
        <p:spPr>
          <a:xfrm rot="0">
            <a:off x="17321780" y="9182100"/>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62349" cy="9043235"/>
            <a:chOff x="0" y="0"/>
            <a:chExt cx="4625475" cy="2381757"/>
          </a:xfrm>
        </p:grpSpPr>
        <p:sp>
          <p:nvSpPr>
            <p:cNvPr name="Freeform 5" id="5"/>
            <p:cNvSpPr/>
            <p:nvPr/>
          </p:nvSpPr>
          <p:spPr>
            <a:xfrm flipH="false" flipV="false" rot="0">
              <a:off x="0" y="0"/>
              <a:ext cx="4625475" cy="2381758"/>
            </a:xfrm>
            <a:custGeom>
              <a:avLst/>
              <a:gdLst/>
              <a:ahLst/>
              <a:cxnLst/>
              <a:rect r="r" b="b" t="t" l="l"/>
              <a:pathLst>
                <a:path h="2381758" w="4625475">
                  <a:moveTo>
                    <a:pt x="0" y="0"/>
                  </a:moveTo>
                  <a:lnTo>
                    <a:pt x="4625475" y="0"/>
                  </a:lnTo>
                  <a:lnTo>
                    <a:pt x="4625475" y="2381758"/>
                  </a:lnTo>
                  <a:lnTo>
                    <a:pt x="0" y="2381758"/>
                  </a:lnTo>
                  <a:close/>
                </a:path>
              </a:pathLst>
            </a:custGeom>
            <a:solidFill>
              <a:srgbClr val="FFFFFF"/>
            </a:solidFill>
          </p:spPr>
        </p:sp>
        <p:sp>
          <p:nvSpPr>
            <p:cNvPr name="TextBox 6" id="6"/>
            <p:cNvSpPr txBox="true"/>
            <p:nvPr/>
          </p:nvSpPr>
          <p:spPr>
            <a:xfrm>
              <a:off x="0" y="47625"/>
              <a:ext cx="4625475" cy="2334132"/>
            </a:xfrm>
            <a:prstGeom prst="rect">
              <a:avLst/>
            </a:prstGeom>
          </p:spPr>
          <p:txBody>
            <a:bodyPr anchor="ctr" rtlCol="false" tIns="50800" lIns="50800" bIns="50800" rIns="50800"/>
            <a:lstStyle/>
            <a:p>
              <a:pPr algn="ctr">
                <a:lnSpc>
                  <a:spcPts val="3000"/>
                </a:lnSpc>
              </a:pPr>
              <a:r>
                <a:rPr lang="en-US" sz="3000">
                  <a:solidFill>
                    <a:srgbClr val="FFFFFF"/>
                  </a:solidFill>
                  <a:latin typeface="Fira Sans Heavy"/>
                  <a:ea typeface="Fira Sans Heavy"/>
                  <a:cs typeface="Fira Sans Heavy"/>
                  <a:sym typeface="Fira Sans Heavy"/>
                </a:rPr>
                <a:t>V</a:t>
              </a: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880861" y="6761876"/>
            <a:ext cx="4808291" cy="4808291"/>
          </a:xfrm>
          <a:custGeom>
            <a:avLst/>
            <a:gdLst/>
            <a:ahLst/>
            <a:cxnLst/>
            <a:rect r="r" b="b" t="t" l="l"/>
            <a:pathLst>
              <a:path h="4808291" w="4808291">
                <a:moveTo>
                  <a:pt x="0" y="0"/>
                </a:moveTo>
                <a:lnTo>
                  <a:pt x="4808291" y="0"/>
                </a:lnTo>
                <a:lnTo>
                  <a:pt x="4808291" y="4808290"/>
                </a:lnTo>
                <a:lnTo>
                  <a:pt x="0" y="48082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a:p>
              <a:pPr algn="ctr">
                <a:lnSpc>
                  <a:spcPts val="2199"/>
                </a:lnSpc>
              </a:pPr>
            </a:p>
          </p:txBody>
        </p:sp>
      </p:grpSp>
      <p:sp>
        <p:nvSpPr>
          <p:cNvPr name="Freeform 13" id="13"/>
          <p:cNvSpPr/>
          <p:nvPr/>
        </p:nvSpPr>
        <p:spPr>
          <a:xfrm flipH="false" flipV="false" rot="437024">
            <a:off x="250274" y="8498690"/>
            <a:ext cx="1424269" cy="1519221"/>
          </a:xfrm>
          <a:custGeom>
            <a:avLst/>
            <a:gdLst/>
            <a:ahLst/>
            <a:cxnLst/>
            <a:rect r="r" b="b" t="t" l="l"/>
            <a:pathLst>
              <a:path h="1519221" w="1424269">
                <a:moveTo>
                  <a:pt x="0" y="0"/>
                </a:moveTo>
                <a:lnTo>
                  <a:pt x="1424269" y="0"/>
                </a:lnTo>
                <a:lnTo>
                  <a:pt x="1424269" y="1519220"/>
                </a:lnTo>
                <a:lnTo>
                  <a:pt x="0" y="1519220"/>
                </a:lnTo>
                <a:lnTo>
                  <a:pt x="0" y="0"/>
                </a:lnTo>
                <a:close/>
              </a:path>
            </a:pathLst>
          </a:custGeom>
          <a:blipFill>
            <a:blip r:embed="rId12"/>
            <a:stretch>
              <a:fillRect l="0" t="0" r="0" b="0"/>
            </a:stretch>
          </a:blipFill>
        </p:spPr>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5" id="15"/>
          <p:cNvSpPr/>
          <p:nvPr/>
        </p:nvSpPr>
        <p:spPr>
          <a:xfrm flipH="false" flipV="false" rot="0">
            <a:off x="1585284" y="1886537"/>
            <a:ext cx="14850727" cy="5870678"/>
          </a:xfrm>
          <a:custGeom>
            <a:avLst/>
            <a:gdLst/>
            <a:ahLst/>
            <a:cxnLst/>
            <a:rect r="r" b="b" t="t" l="l"/>
            <a:pathLst>
              <a:path h="5870678" w="14850727">
                <a:moveTo>
                  <a:pt x="0" y="0"/>
                </a:moveTo>
                <a:lnTo>
                  <a:pt x="14850727" y="0"/>
                </a:lnTo>
                <a:lnTo>
                  <a:pt x="14850727" y="5870678"/>
                </a:lnTo>
                <a:lnTo>
                  <a:pt x="0" y="5870678"/>
                </a:lnTo>
                <a:lnTo>
                  <a:pt x="0" y="0"/>
                </a:lnTo>
                <a:close/>
              </a:path>
            </a:pathLst>
          </a:custGeom>
          <a:blipFill>
            <a:blip r:embed="rId14"/>
            <a:stretch>
              <a:fillRect l="0" t="0" r="0" b="0"/>
            </a:stretch>
          </a:blipFill>
        </p:spPr>
      </p:sp>
      <p:sp>
        <p:nvSpPr>
          <p:cNvPr name="Freeform 16" id="16"/>
          <p:cNvSpPr/>
          <p:nvPr/>
        </p:nvSpPr>
        <p:spPr>
          <a:xfrm flipH="false" flipV="false" rot="0">
            <a:off x="4671572" y="7831533"/>
            <a:ext cx="10579330" cy="1214323"/>
          </a:xfrm>
          <a:custGeom>
            <a:avLst/>
            <a:gdLst/>
            <a:ahLst/>
            <a:cxnLst/>
            <a:rect r="r" b="b" t="t" l="l"/>
            <a:pathLst>
              <a:path h="1214323" w="10579330">
                <a:moveTo>
                  <a:pt x="0" y="0"/>
                </a:moveTo>
                <a:lnTo>
                  <a:pt x="10579330" y="0"/>
                </a:lnTo>
                <a:lnTo>
                  <a:pt x="10579330" y="1214323"/>
                </a:lnTo>
                <a:lnTo>
                  <a:pt x="0" y="1214323"/>
                </a:lnTo>
                <a:lnTo>
                  <a:pt x="0" y="0"/>
                </a:lnTo>
                <a:close/>
              </a:path>
            </a:pathLst>
          </a:custGeom>
          <a:blipFill>
            <a:blip r:embed="rId15"/>
            <a:stretch>
              <a:fillRect l="0" t="0" r="0" b="0"/>
            </a:stretch>
          </a:blipFill>
        </p:spPr>
      </p:sp>
      <p:sp>
        <p:nvSpPr>
          <p:cNvPr name="Freeform 17" id="17"/>
          <p:cNvSpPr/>
          <p:nvPr/>
        </p:nvSpPr>
        <p:spPr>
          <a:xfrm flipH="false" flipV="false" rot="0">
            <a:off x="7349328" y="9207189"/>
            <a:ext cx="6562440" cy="894878"/>
          </a:xfrm>
          <a:custGeom>
            <a:avLst/>
            <a:gdLst/>
            <a:ahLst/>
            <a:cxnLst/>
            <a:rect r="r" b="b" t="t" l="l"/>
            <a:pathLst>
              <a:path h="894878" w="6562440">
                <a:moveTo>
                  <a:pt x="0" y="0"/>
                </a:moveTo>
                <a:lnTo>
                  <a:pt x="6562440" y="0"/>
                </a:lnTo>
                <a:lnTo>
                  <a:pt x="6562440" y="894878"/>
                </a:lnTo>
                <a:lnTo>
                  <a:pt x="0" y="894878"/>
                </a:lnTo>
                <a:lnTo>
                  <a:pt x="0" y="0"/>
                </a:lnTo>
                <a:close/>
              </a:path>
            </a:pathLst>
          </a:custGeom>
          <a:blipFill>
            <a:blip r:embed="rId16"/>
            <a:stretch>
              <a:fillRect l="0" t="0" r="0" b="0"/>
            </a:stretch>
          </a:blipFill>
        </p:spPr>
      </p:sp>
      <p:sp>
        <p:nvSpPr>
          <p:cNvPr name="TextBox 18" id="18"/>
          <p:cNvSpPr txBox="true"/>
          <p:nvPr/>
        </p:nvSpPr>
        <p:spPr>
          <a:xfrm rot="0">
            <a:off x="3469828" y="1222684"/>
            <a:ext cx="11411034" cy="762001"/>
          </a:xfrm>
          <a:prstGeom prst="rect">
            <a:avLst/>
          </a:prstGeom>
        </p:spPr>
        <p:txBody>
          <a:bodyPr anchor="t" rtlCol="false" tIns="0" lIns="0" bIns="0" rIns="0">
            <a:spAutoFit/>
          </a:bodyPr>
          <a:lstStyle/>
          <a:p>
            <a:pPr algn="l">
              <a:lnSpc>
                <a:spcPts val="6299"/>
              </a:lnSpc>
            </a:pPr>
            <a:r>
              <a:rPr lang="en-US" sz="4499">
                <a:solidFill>
                  <a:srgbClr val="FF5757"/>
                </a:solidFill>
                <a:latin typeface="Crimson Pro Bold"/>
                <a:ea typeface="Crimson Pro Bold"/>
                <a:cs typeface="Crimson Pro Bold"/>
                <a:sym typeface="Crimson Pro Bold"/>
              </a:rPr>
              <a:t>Mô hình nhân tố ẩn cho bài toán tư vấn nhóm </a:t>
            </a:r>
          </a:p>
        </p:txBody>
      </p:sp>
      <p:sp>
        <p:nvSpPr>
          <p:cNvPr name="TextBox 19" id="19"/>
          <p:cNvSpPr txBox="true"/>
          <p:nvPr/>
        </p:nvSpPr>
        <p:spPr>
          <a:xfrm rot="0">
            <a:off x="1879517" y="8086290"/>
            <a:ext cx="2677755" cy="556895"/>
          </a:xfrm>
          <a:prstGeom prst="rect">
            <a:avLst/>
          </a:prstGeom>
        </p:spPr>
        <p:txBody>
          <a:bodyPr anchor="t" rtlCol="false" tIns="0" lIns="0" bIns="0" rIns="0">
            <a:spAutoFit/>
          </a:bodyPr>
          <a:lstStyle/>
          <a:p>
            <a:pPr algn="ctr">
              <a:lnSpc>
                <a:spcPts val="4480"/>
              </a:lnSpc>
            </a:pPr>
            <a:r>
              <a:rPr lang="en-US" sz="3200">
                <a:solidFill>
                  <a:srgbClr val="000000"/>
                </a:solidFill>
                <a:latin typeface="Crimson Pro"/>
                <a:ea typeface="Crimson Pro"/>
                <a:cs typeface="Crimson Pro"/>
                <a:sym typeface="Crimson Pro"/>
              </a:rPr>
              <a:t>Hàm mục tiêu:</a:t>
            </a:r>
          </a:p>
        </p:txBody>
      </p:sp>
      <p:sp>
        <p:nvSpPr>
          <p:cNvPr name="TextBox 20" id="20"/>
          <p:cNvSpPr txBox="true"/>
          <p:nvPr/>
        </p:nvSpPr>
        <p:spPr>
          <a:xfrm rot="0">
            <a:off x="4671572" y="9361337"/>
            <a:ext cx="2677755" cy="556895"/>
          </a:xfrm>
          <a:prstGeom prst="rect">
            <a:avLst/>
          </a:prstGeom>
        </p:spPr>
        <p:txBody>
          <a:bodyPr anchor="t" rtlCol="false" tIns="0" lIns="0" bIns="0" rIns="0">
            <a:spAutoFit/>
          </a:bodyPr>
          <a:lstStyle/>
          <a:p>
            <a:pPr algn="ctr">
              <a:lnSpc>
                <a:spcPts val="4480"/>
              </a:lnSpc>
            </a:pPr>
            <a:r>
              <a:rPr lang="en-US" sz="3200">
                <a:solidFill>
                  <a:srgbClr val="000000"/>
                </a:solidFill>
                <a:latin typeface="Crimson Pro"/>
                <a:ea typeface="Crimson Pro"/>
                <a:cs typeface="Crimson Pro"/>
                <a:sym typeface="Crimson Pro"/>
              </a:rPr>
              <a:t>Dự đoán:</a:t>
            </a:r>
          </a:p>
        </p:txBody>
      </p:sp>
      <p:sp>
        <p:nvSpPr>
          <p:cNvPr name="TextBox 21" id="21"/>
          <p:cNvSpPr txBox="true"/>
          <p:nvPr/>
        </p:nvSpPr>
        <p:spPr>
          <a:xfrm rot="0">
            <a:off x="727589" y="427045"/>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TextBox 22" id="22"/>
          <p:cNvSpPr txBox="true"/>
          <p:nvPr/>
        </p:nvSpPr>
        <p:spPr>
          <a:xfrm rot="0">
            <a:off x="17285480" y="9384832"/>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51639" cy="8525393"/>
            <a:chOff x="0" y="0"/>
            <a:chExt cx="4622654" cy="2245371"/>
          </a:xfrm>
        </p:grpSpPr>
        <p:sp>
          <p:nvSpPr>
            <p:cNvPr name="Freeform 5" id="5"/>
            <p:cNvSpPr/>
            <p:nvPr/>
          </p:nvSpPr>
          <p:spPr>
            <a:xfrm flipH="false" flipV="false" rot="0">
              <a:off x="0" y="0"/>
              <a:ext cx="4622654" cy="2245371"/>
            </a:xfrm>
            <a:custGeom>
              <a:avLst/>
              <a:gdLst/>
              <a:ahLst/>
              <a:cxnLst/>
              <a:rect r="r" b="b" t="t" l="l"/>
              <a:pathLst>
                <a:path h="2245371" w="4622654">
                  <a:moveTo>
                    <a:pt x="0" y="0"/>
                  </a:moveTo>
                  <a:lnTo>
                    <a:pt x="4622654" y="0"/>
                  </a:lnTo>
                  <a:lnTo>
                    <a:pt x="4622654" y="2245371"/>
                  </a:lnTo>
                  <a:lnTo>
                    <a:pt x="0" y="2245371"/>
                  </a:lnTo>
                  <a:close/>
                </a:path>
              </a:pathLst>
            </a:custGeom>
            <a:solidFill>
              <a:srgbClr val="FFFFFF"/>
            </a:solidFill>
          </p:spPr>
        </p:sp>
        <p:sp>
          <p:nvSpPr>
            <p:cNvPr name="TextBox 6" id="6"/>
            <p:cNvSpPr txBox="true"/>
            <p:nvPr/>
          </p:nvSpPr>
          <p:spPr>
            <a:xfrm>
              <a:off x="0" y="38100"/>
              <a:ext cx="4622654" cy="220727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60390">
            <a:off x="16860216" y="5205153"/>
            <a:ext cx="898730" cy="843683"/>
          </a:xfrm>
          <a:custGeom>
            <a:avLst/>
            <a:gdLst/>
            <a:ahLst/>
            <a:cxnLst/>
            <a:rect r="r" b="b" t="t" l="l"/>
            <a:pathLst>
              <a:path h="843683" w="898730">
                <a:moveTo>
                  <a:pt x="0" y="0"/>
                </a:moveTo>
                <a:lnTo>
                  <a:pt x="898730" y="0"/>
                </a:lnTo>
                <a:lnTo>
                  <a:pt x="898730" y="843683"/>
                </a:lnTo>
                <a:lnTo>
                  <a:pt x="0" y="843683"/>
                </a:lnTo>
                <a:lnTo>
                  <a:pt x="0" y="0"/>
                </a:lnTo>
                <a:close/>
              </a:path>
            </a:pathLst>
          </a:custGeom>
          <a:blipFill>
            <a:blip r:embed="rId12"/>
            <a:stretch>
              <a:fillRect l="0" t="0" r="0" b="0"/>
            </a:stretch>
          </a:blipFill>
        </p:spPr>
      </p:sp>
      <p:sp>
        <p:nvSpPr>
          <p:cNvPr name="TextBox 11" id="11"/>
          <p:cNvSpPr txBox="true"/>
          <p:nvPr/>
        </p:nvSpPr>
        <p:spPr>
          <a:xfrm rot="0">
            <a:off x="1587926" y="319057"/>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2" id="12"/>
          <p:cNvSpPr/>
          <p:nvPr/>
        </p:nvSpPr>
        <p:spPr>
          <a:xfrm flipH="false" flipV="false" rot="437024">
            <a:off x="74711" y="8631629"/>
            <a:ext cx="1175009" cy="1253343"/>
          </a:xfrm>
          <a:custGeom>
            <a:avLst/>
            <a:gdLst/>
            <a:ahLst/>
            <a:cxnLst/>
            <a:rect r="r" b="b" t="t" l="l"/>
            <a:pathLst>
              <a:path h="1253343" w="1175009">
                <a:moveTo>
                  <a:pt x="0" y="0"/>
                </a:moveTo>
                <a:lnTo>
                  <a:pt x="1175008" y="0"/>
                </a:lnTo>
                <a:lnTo>
                  <a:pt x="1175008" y="1253342"/>
                </a:lnTo>
                <a:lnTo>
                  <a:pt x="0" y="1253342"/>
                </a:lnTo>
                <a:lnTo>
                  <a:pt x="0" y="0"/>
                </a:lnTo>
                <a:close/>
              </a:path>
            </a:pathLst>
          </a:custGeom>
          <a:blipFill>
            <a:blip r:embed="rId13"/>
            <a:stretch>
              <a:fillRect l="0" t="0" r="0" b="0"/>
            </a:stretch>
          </a:blipFill>
        </p:spPr>
      </p:sp>
      <p:grpSp>
        <p:nvGrpSpPr>
          <p:cNvPr name="Group 13" id="13"/>
          <p:cNvGrpSpPr/>
          <p:nvPr/>
        </p:nvGrpSpPr>
        <p:grpSpPr>
          <a:xfrm rot="0">
            <a:off x="16214966" y="0"/>
            <a:ext cx="1474915" cy="2009790"/>
            <a:chOff x="0" y="0"/>
            <a:chExt cx="660400" cy="899893"/>
          </a:xfrm>
        </p:grpSpPr>
        <p:sp>
          <p:nvSpPr>
            <p:cNvPr name="Freeform 14" id="14"/>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5" id="15"/>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16354805" y="406362"/>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4"/>
            <a:stretch>
              <a:fillRect l="0" t="0" r="0" b="0"/>
            </a:stretch>
          </a:blipFill>
        </p:spPr>
      </p:sp>
      <p:sp>
        <p:nvSpPr>
          <p:cNvPr name="Freeform 17" id="17"/>
          <p:cNvSpPr/>
          <p:nvPr/>
        </p:nvSpPr>
        <p:spPr>
          <a:xfrm flipH="false" flipV="false" rot="0">
            <a:off x="1496108" y="1728529"/>
            <a:ext cx="15117661" cy="7403379"/>
          </a:xfrm>
          <a:custGeom>
            <a:avLst/>
            <a:gdLst/>
            <a:ahLst/>
            <a:cxnLst/>
            <a:rect r="r" b="b" t="t" l="l"/>
            <a:pathLst>
              <a:path h="7403379" w="15117661">
                <a:moveTo>
                  <a:pt x="0" y="0"/>
                </a:moveTo>
                <a:lnTo>
                  <a:pt x="15117660" y="0"/>
                </a:lnTo>
                <a:lnTo>
                  <a:pt x="15117660" y="7403379"/>
                </a:lnTo>
                <a:lnTo>
                  <a:pt x="0" y="7403379"/>
                </a:lnTo>
                <a:lnTo>
                  <a:pt x="0" y="0"/>
                </a:lnTo>
                <a:close/>
              </a:path>
            </a:pathLst>
          </a:custGeom>
          <a:blipFill>
            <a:blip r:embed="rId15"/>
            <a:stretch>
              <a:fillRect l="0" t="0" r="0" b="0"/>
            </a:stretch>
          </a:blipFill>
        </p:spPr>
      </p:sp>
      <p:sp>
        <p:nvSpPr>
          <p:cNvPr name="TextBox 18" id="18"/>
          <p:cNvSpPr txBox="true"/>
          <p:nvPr/>
        </p:nvSpPr>
        <p:spPr>
          <a:xfrm rot="0">
            <a:off x="1496108" y="980788"/>
            <a:ext cx="14509630" cy="688975"/>
          </a:xfrm>
          <a:prstGeom prst="rect">
            <a:avLst/>
          </a:prstGeom>
        </p:spPr>
        <p:txBody>
          <a:bodyPr anchor="t" rtlCol="false" tIns="0" lIns="0" bIns="0" rIns="0">
            <a:spAutoFit/>
          </a:bodyPr>
          <a:lstStyle/>
          <a:p>
            <a:pPr algn="ctr">
              <a:lnSpc>
                <a:spcPts val="5599"/>
              </a:lnSpc>
            </a:pPr>
            <a:r>
              <a:rPr lang="en-US" sz="3999">
                <a:solidFill>
                  <a:srgbClr val="FF5757"/>
                </a:solidFill>
                <a:latin typeface="Crimson Pro Bold"/>
                <a:ea typeface="Crimson Pro Bold"/>
                <a:cs typeface="Crimson Pro Bold"/>
                <a:sym typeface="Crimson Pro Bold"/>
              </a:rPr>
              <a:t>Mô hình được tích hợp nhận xét người dùng</a:t>
            </a:r>
          </a:p>
        </p:txBody>
      </p:sp>
      <p:sp>
        <p:nvSpPr>
          <p:cNvPr name="TextBox 19" id="19"/>
          <p:cNvSpPr txBox="true"/>
          <p:nvPr/>
        </p:nvSpPr>
        <p:spPr>
          <a:xfrm rot="0">
            <a:off x="17259300" y="8827108"/>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266131" y="1320055"/>
            <a:ext cx="17682495" cy="8254551"/>
            <a:chOff x="0" y="0"/>
            <a:chExt cx="4657118" cy="2174038"/>
          </a:xfrm>
        </p:grpSpPr>
        <p:sp>
          <p:nvSpPr>
            <p:cNvPr name="Freeform 4" id="4"/>
            <p:cNvSpPr/>
            <p:nvPr/>
          </p:nvSpPr>
          <p:spPr>
            <a:xfrm flipH="false" flipV="false" rot="0">
              <a:off x="0" y="0"/>
              <a:ext cx="4657118" cy="2174038"/>
            </a:xfrm>
            <a:custGeom>
              <a:avLst/>
              <a:gdLst/>
              <a:ahLst/>
              <a:cxnLst/>
              <a:rect r="r" b="b" t="t" l="l"/>
              <a:pathLst>
                <a:path h="2174038" w="4657118">
                  <a:moveTo>
                    <a:pt x="0" y="0"/>
                  </a:moveTo>
                  <a:lnTo>
                    <a:pt x="4657118" y="0"/>
                  </a:lnTo>
                  <a:lnTo>
                    <a:pt x="4657118" y="2174038"/>
                  </a:lnTo>
                  <a:lnTo>
                    <a:pt x="0" y="2174038"/>
                  </a:lnTo>
                  <a:close/>
                </a:path>
              </a:pathLst>
            </a:custGeom>
            <a:solidFill>
              <a:srgbClr val="FFFFFF"/>
            </a:solidFill>
          </p:spPr>
        </p:sp>
        <p:sp>
          <p:nvSpPr>
            <p:cNvPr name="TextBox 5" id="5"/>
            <p:cNvSpPr txBox="true"/>
            <p:nvPr/>
          </p:nvSpPr>
          <p:spPr>
            <a:xfrm>
              <a:off x="0" y="28575"/>
              <a:ext cx="4657118" cy="214546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0">
            <a:off x="2176701" y="-963536"/>
            <a:ext cx="4223237" cy="2111619"/>
          </a:xfrm>
          <a:custGeom>
            <a:avLst/>
            <a:gdLst/>
            <a:ahLst/>
            <a:cxnLst/>
            <a:rect r="r" b="b" t="t" l="l"/>
            <a:pathLst>
              <a:path h="2111619" w="4223237">
                <a:moveTo>
                  <a:pt x="0" y="0"/>
                </a:moveTo>
                <a:lnTo>
                  <a:pt x="4223237" y="0"/>
                </a:lnTo>
                <a:lnTo>
                  <a:pt x="4223237" y="2111618"/>
                </a:lnTo>
                <a:lnTo>
                  <a:pt x="0" y="2111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190643" y="-320805"/>
            <a:ext cx="1474915" cy="2009790"/>
            <a:chOff x="0" y="0"/>
            <a:chExt cx="660400" cy="899893"/>
          </a:xfrm>
        </p:grpSpPr>
        <p:sp>
          <p:nvSpPr>
            <p:cNvPr name="Freeform 8" id="8"/>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9" id="9"/>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347129">
            <a:off x="-1479960" y="-507990"/>
            <a:ext cx="3492182" cy="3439800"/>
          </a:xfrm>
          <a:custGeom>
            <a:avLst/>
            <a:gdLst/>
            <a:ahLst/>
            <a:cxnLst/>
            <a:rect r="r" b="b" t="t" l="l"/>
            <a:pathLst>
              <a:path h="3439800" w="3492182">
                <a:moveTo>
                  <a:pt x="0" y="0"/>
                </a:moveTo>
                <a:lnTo>
                  <a:pt x="3492182" y="0"/>
                </a:lnTo>
                <a:lnTo>
                  <a:pt x="3492182" y="3439800"/>
                </a:lnTo>
                <a:lnTo>
                  <a:pt x="0" y="3439800"/>
                </a:lnTo>
                <a:lnTo>
                  <a:pt x="0" y="0"/>
                </a:lnTo>
                <a:close/>
              </a:path>
            </a:pathLst>
          </a:custGeom>
          <a:blipFill>
            <a:blip r:embed="rId6"/>
            <a:stretch>
              <a:fillRect l="0" t="0" r="0" b="0"/>
            </a:stretch>
          </a:blipFill>
        </p:spPr>
      </p:sp>
      <p:sp>
        <p:nvSpPr>
          <p:cNvPr name="Freeform 11" id="11"/>
          <p:cNvSpPr/>
          <p:nvPr/>
        </p:nvSpPr>
        <p:spPr>
          <a:xfrm flipH="false" flipV="false" rot="0">
            <a:off x="5008063" y="6836685"/>
            <a:ext cx="8484462" cy="2737921"/>
          </a:xfrm>
          <a:custGeom>
            <a:avLst/>
            <a:gdLst/>
            <a:ahLst/>
            <a:cxnLst/>
            <a:rect r="r" b="b" t="t" l="l"/>
            <a:pathLst>
              <a:path h="2737921" w="8484462">
                <a:moveTo>
                  <a:pt x="0" y="0"/>
                </a:moveTo>
                <a:lnTo>
                  <a:pt x="8484462" y="0"/>
                </a:lnTo>
                <a:lnTo>
                  <a:pt x="8484462" y="2737922"/>
                </a:lnTo>
                <a:lnTo>
                  <a:pt x="0" y="2737922"/>
                </a:lnTo>
                <a:lnTo>
                  <a:pt x="0" y="0"/>
                </a:lnTo>
                <a:close/>
              </a:path>
            </a:pathLst>
          </a:custGeom>
          <a:blipFill>
            <a:blip r:embed="rId7"/>
            <a:stretch>
              <a:fillRect l="0" t="0" r="0" b="0"/>
            </a:stretch>
          </a:blipFill>
        </p:spPr>
      </p:sp>
      <p:sp>
        <p:nvSpPr>
          <p:cNvPr name="Freeform 12" id="12"/>
          <p:cNvSpPr/>
          <p:nvPr/>
        </p:nvSpPr>
        <p:spPr>
          <a:xfrm flipH="false" flipV="false" rot="-2143218">
            <a:off x="169047" y="7114174"/>
            <a:ext cx="2966928" cy="2811164"/>
          </a:xfrm>
          <a:custGeom>
            <a:avLst/>
            <a:gdLst/>
            <a:ahLst/>
            <a:cxnLst/>
            <a:rect r="r" b="b" t="t" l="l"/>
            <a:pathLst>
              <a:path h="2811164" w="2966928">
                <a:moveTo>
                  <a:pt x="0" y="0"/>
                </a:moveTo>
                <a:lnTo>
                  <a:pt x="2966928" y="0"/>
                </a:lnTo>
                <a:lnTo>
                  <a:pt x="2966928" y="2811164"/>
                </a:lnTo>
                <a:lnTo>
                  <a:pt x="0" y="2811164"/>
                </a:lnTo>
                <a:lnTo>
                  <a:pt x="0" y="0"/>
                </a:lnTo>
                <a:close/>
              </a:path>
            </a:pathLst>
          </a:custGeom>
          <a:blipFill>
            <a:blip r:embed="rId8"/>
            <a:stretch>
              <a:fillRect l="0" t="0" r="0" b="0"/>
            </a:stretch>
          </a:blipFill>
        </p:spPr>
      </p:sp>
      <p:sp>
        <p:nvSpPr>
          <p:cNvPr name="Freeform 13" id="13"/>
          <p:cNvSpPr/>
          <p:nvPr/>
        </p:nvSpPr>
        <p:spPr>
          <a:xfrm flipH="false" flipV="false" rot="-1196526">
            <a:off x="15041017" y="3016136"/>
            <a:ext cx="2819342" cy="3003294"/>
          </a:xfrm>
          <a:custGeom>
            <a:avLst/>
            <a:gdLst/>
            <a:ahLst/>
            <a:cxnLst/>
            <a:rect r="r" b="b" t="t" l="l"/>
            <a:pathLst>
              <a:path h="3003294" w="2819342">
                <a:moveTo>
                  <a:pt x="0" y="0"/>
                </a:moveTo>
                <a:lnTo>
                  <a:pt x="2819343" y="0"/>
                </a:lnTo>
                <a:lnTo>
                  <a:pt x="2819343" y="3003294"/>
                </a:lnTo>
                <a:lnTo>
                  <a:pt x="0" y="3003294"/>
                </a:lnTo>
                <a:lnTo>
                  <a:pt x="0" y="0"/>
                </a:lnTo>
                <a:close/>
              </a:path>
            </a:pathLst>
          </a:custGeom>
          <a:blipFill>
            <a:blip r:embed="rId9"/>
            <a:stretch>
              <a:fillRect l="0" t="0" r="0" b="0"/>
            </a:stretch>
          </a:blipFill>
        </p:spPr>
      </p:sp>
      <p:sp>
        <p:nvSpPr>
          <p:cNvPr name="TextBox 14" id="14"/>
          <p:cNvSpPr txBox="true"/>
          <p:nvPr/>
        </p:nvSpPr>
        <p:spPr>
          <a:xfrm rot="0">
            <a:off x="3677520" y="1734441"/>
            <a:ext cx="10638382" cy="5207950"/>
          </a:xfrm>
          <a:prstGeom prst="rect">
            <a:avLst/>
          </a:prstGeom>
        </p:spPr>
        <p:txBody>
          <a:bodyPr anchor="t" rtlCol="false" tIns="0" lIns="0" bIns="0" rIns="0">
            <a:spAutoFit/>
          </a:bodyPr>
          <a:lstStyle/>
          <a:p>
            <a:pPr algn="just">
              <a:lnSpc>
                <a:spcPts val="4587"/>
              </a:lnSpc>
            </a:pPr>
            <a:r>
              <a:rPr lang="en-US" sz="3058">
                <a:solidFill>
                  <a:srgbClr val="000000"/>
                </a:solidFill>
                <a:latin typeface="Crimson Pro"/>
                <a:ea typeface="Crimson Pro"/>
                <a:cs typeface="Crimson Pro"/>
                <a:sym typeface="Crimson Pro"/>
              </a:rPr>
              <a:t>Bộ dữ liệu thực nghiệm được trích xuất từ Amazon dataset 2018.</a:t>
            </a:r>
          </a:p>
          <a:p>
            <a:pPr algn="just" marL="660306" indent="-330153" lvl="1">
              <a:lnSpc>
                <a:spcPts val="4587"/>
              </a:lnSpc>
              <a:buFont typeface="Arial"/>
              <a:buChar char="•"/>
            </a:pPr>
            <a:r>
              <a:rPr lang="en-US" sz="3058">
                <a:solidFill>
                  <a:srgbClr val="000000"/>
                </a:solidFill>
                <a:latin typeface="Crimson Pro Bold"/>
                <a:ea typeface="Crimson Pro Bold"/>
                <a:cs typeface="Crimson Pro Bold"/>
                <a:sym typeface="Crimson Pro Bold"/>
              </a:rPr>
              <a:t>Digital Music</a:t>
            </a:r>
            <a:r>
              <a:rPr lang="en-US" sz="3058">
                <a:solidFill>
                  <a:srgbClr val="000000"/>
                </a:solidFill>
                <a:latin typeface="Crimson Pro"/>
                <a:ea typeface="Crimson Pro"/>
                <a:cs typeface="Crimson Pro"/>
                <a:sym typeface="Crimson Pro"/>
              </a:rPr>
              <a:t> (phiên bản 5-core) chứa </a:t>
            </a:r>
          </a:p>
          <a:p>
            <a:pPr algn="just" marL="1320612" indent="-440204" lvl="2">
              <a:lnSpc>
                <a:spcPts val="4587"/>
              </a:lnSpc>
              <a:buFont typeface="Arial"/>
              <a:buChar char="⚬"/>
            </a:pPr>
            <a:r>
              <a:rPr lang="en-US" sz="3058">
                <a:solidFill>
                  <a:srgbClr val="000000"/>
                </a:solidFill>
                <a:latin typeface="Crimson Pro"/>
                <a:ea typeface="Crimson Pro"/>
                <a:cs typeface="Crimson Pro"/>
                <a:sym typeface="Crimson Pro"/>
              </a:rPr>
              <a:t>169.781 đánh giá có kèm theo nhận xét</a:t>
            </a:r>
          </a:p>
          <a:p>
            <a:pPr algn="just" marL="1320612" indent="-440204" lvl="2">
              <a:lnSpc>
                <a:spcPts val="4587"/>
              </a:lnSpc>
              <a:buFont typeface="Arial"/>
              <a:buChar char="⚬"/>
            </a:pPr>
            <a:r>
              <a:rPr lang="en-US" sz="3058">
                <a:solidFill>
                  <a:srgbClr val="000000"/>
                </a:solidFill>
                <a:latin typeface="Crimson Pro"/>
                <a:ea typeface="Crimson Pro"/>
                <a:cs typeface="Crimson Pro"/>
                <a:sym typeface="Crimson Pro"/>
              </a:rPr>
              <a:t>16.566 người  </a:t>
            </a:r>
            <a:r>
              <a:rPr lang="en-US" sz="3058">
                <a:solidFill>
                  <a:srgbClr val="000000"/>
                </a:solidFill>
                <a:latin typeface="Crimson Pro"/>
                <a:ea typeface="Crimson Pro"/>
                <a:cs typeface="Crimson Pro"/>
                <a:sym typeface="Crimson Pro"/>
              </a:rPr>
              <a:t>dùng  và 11.797 sản phẩm </a:t>
            </a:r>
          </a:p>
          <a:p>
            <a:pPr algn="just" marL="660306" indent="-330153" lvl="1">
              <a:lnSpc>
                <a:spcPts val="4587"/>
              </a:lnSpc>
              <a:buFont typeface="Arial"/>
              <a:buChar char="•"/>
            </a:pPr>
            <a:r>
              <a:rPr lang="en-US" sz="3058">
                <a:solidFill>
                  <a:srgbClr val="000000"/>
                </a:solidFill>
                <a:latin typeface="Crimson Pro Bold"/>
                <a:ea typeface="Crimson Pro Bold"/>
                <a:cs typeface="Crimson Pro Bold"/>
                <a:sym typeface="Crimson Pro Bold"/>
              </a:rPr>
              <a:t>Musical Instrument</a:t>
            </a:r>
            <a:r>
              <a:rPr lang="en-US" sz="3058">
                <a:solidFill>
                  <a:srgbClr val="000000"/>
                </a:solidFill>
                <a:latin typeface="Crimson Pro"/>
                <a:ea typeface="Crimson Pro"/>
                <a:cs typeface="Crimson Pro"/>
                <a:sym typeface="Crimson Pro"/>
              </a:rPr>
              <a:t> (phiên bản 5-core)</a:t>
            </a:r>
          </a:p>
          <a:p>
            <a:pPr algn="just" marL="1320612" indent="-440204" lvl="2">
              <a:lnSpc>
                <a:spcPts val="4587"/>
              </a:lnSpc>
              <a:buFont typeface="Arial"/>
              <a:buChar char="⚬"/>
            </a:pPr>
            <a:r>
              <a:rPr lang="en-US" sz="3058">
                <a:solidFill>
                  <a:srgbClr val="000000"/>
                </a:solidFill>
                <a:latin typeface="Crimson Pro"/>
                <a:ea typeface="Crimson Pro"/>
                <a:cs typeface="Crimson Pro"/>
                <a:sym typeface="Crimson Pro"/>
              </a:rPr>
              <a:t>231.392 đánh giá có kèm theo nhận xét</a:t>
            </a:r>
          </a:p>
          <a:p>
            <a:pPr algn="just" marL="1320612" indent="-440204" lvl="2">
              <a:lnSpc>
                <a:spcPts val="4587"/>
              </a:lnSpc>
              <a:buFont typeface="Arial"/>
              <a:buChar char="⚬"/>
            </a:pPr>
            <a:r>
              <a:rPr lang="en-US" sz="3058">
                <a:solidFill>
                  <a:srgbClr val="000000"/>
                </a:solidFill>
                <a:latin typeface="Crimson Pro"/>
                <a:ea typeface="Crimson Pro"/>
                <a:cs typeface="Crimson Pro"/>
                <a:sym typeface="Crimson Pro"/>
              </a:rPr>
              <a:t>27.530 người dùng và 10.620 sản phẩm </a:t>
            </a:r>
          </a:p>
          <a:p>
            <a:pPr algn="just" marL="660306" indent="-330153" lvl="1">
              <a:lnSpc>
                <a:spcPts val="4587"/>
              </a:lnSpc>
              <a:buFont typeface="Arial"/>
              <a:buChar char="•"/>
            </a:pPr>
            <a:r>
              <a:rPr lang="en-US" sz="3058">
                <a:solidFill>
                  <a:srgbClr val="000000"/>
                </a:solidFill>
                <a:latin typeface="Crimson Pro"/>
                <a:ea typeface="Crimson Pro"/>
                <a:cs typeface="Crimson Pro"/>
                <a:sym typeface="Crimson Pro"/>
              </a:rPr>
              <a:t>Mỗi </a:t>
            </a:r>
            <a:r>
              <a:rPr lang="en-US" sz="3058">
                <a:solidFill>
                  <a:srgbClr val="000000"/>
                </a:solidFill>
                <a:latin typeface="Crimson Pro"/>
                <a:ea typeface="Crimson Pro"/>
                <a:cs typeface="Crimson Pro"/>
                <a:sym typeface="Crimson Pro"/>
              </a:rPr>
              <a:t>người dùng,sản phẩm trong tập đều có ít nhất 5 đánh giá.</a:t>
            </a:r>
          </a:p>
          <a:p>
            <a:pPr algn="just">
              <a:lnSpc>
                <a:spcPts val="4587"/>
              </a:lnSpc>
            </a:pPr>
            <a:r>
              <a:rPr lang="en-US" sz="3058">
                <a:solidFill>
                  <a:srgbClr val="000000"/>
                </a:solidFill>
                <a:latin typeface="Crimson Pro"/>
                <a:ea typeface="Crimson Pro"/>
                <a:cs typeface="Crimson Pro"/>
                <a:sym typeface="Crimson Pro"/>
              </a:rPr>
              <a:t>Độ đo đánh giá : F-Score</a:t>
            </a:r>
          </a:p>
        </p:txBody>
      </p:sp>
      <p:sp>
        <p:nvSpPr>
          <p:cNvPr name="TextBox 15" id="15"/>
          <p:cNvSpPr txBox="true"/>
          <p:nvPr/>
        </p:nvSpPr>
        <p:spPr>
          <a:xfrm rot="0">
            <a:off x="5008063" y="450850"/>
            <a:ext cx="7640663"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THỰC NGHIỆM</a:t>
            </a:r>
          </a:p>
        </p:txBody>
      </p:sp>
      <p:sp>
        <p:nvSpPr>
          <p:cNvPr name="Freeform 16" id="16"/>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0"/>
            <a:stretch>
              <a:fillRect l="0" t="0" r="0" b="0"/>
            </a:stretch>
          </a:blipFill>
        </p:spPr>
      </p:sp>
      <p:sp>
        <p:nvSpPr>
          <p:cNvPr name="TextBox 17" id="17"/>
          <p:cNvSpPr txBox="true"/>
          <p:nvPr/>
        </p:nvSpPr>
        <p:spPr>
          <a:xfrm rot="0">
            <a:off x="17259300" y="8827108"/>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2216658" y="-642732"/>
            <a:ext cx="4223237" cy="2111619"/>
          </a:xfrm>
          <a:custGeom>
            <a:avLst/>
            <a:gdLst/>
            <a:ahLst/>
            <a:cxnLst/>
            <a:rect r="r" b="b" t="t" l="l"/>
            <a:pathLst>
              <a:path h="2111619" w="4223237">
                <a:moveTo>
                  <a:pt x="0" y="0"/>
                </a:moveTo>
                <a:lnTo>
                  <a:pt x="4223237" y="0"/>
                </a:lnTo>
                <a:lnTo>
                  <a:pt x="4223237" y="2111619"/>
                </a:lnTo>
                <a:lnTo>
                  <a:pt x="0" y="2111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31681" y="1712746"/>
            <a:ext cx="17611594" cy="7859902"/>
            <a:chOff x="0" y="0"/>
            <a:chExt cx="4638444" cy="2070098"/>
          </a:xfrm>
        </p:grpSpPr>
        <p:sp>
          <p:nvSpPr>
            <p:cNvPr name="Freeform 5" id="5"/>
            <p:cNvSpPr/>
            <p:nvPr/>
          </p:nvSpPr>
          <p:spPr>
            <a:xfrm flipH="false" flipV="false" rot="0">
              <a:off x="0" y="0"/>
              <a:ext cx="4638444" cy="2070098"/>
            </a:xfrm>
            <a:custGeom>
              <a:avLst/>
              <a:gdLst/>
              <a:ahLst/>
              <a:cxnLst/>
              <a:rect r="r" b="b" t="t" l="l"/>
              <a:pathLst>
                <a:path h="2070098" w="4638444">
                  <a:moveTo>
                    <a:pt x="0" y="0"/>
                  </a:moveTo>
                  <a:lnTo>
                    <a:pt x="4638444" y="0"/>
                  </a:lnTo>
                  <a:lnTo>
                    <a:pt x="4638444" y="2070098"/>
                  </a:lnTo>
                  <a:lnTo>
                    <a:pt x="0" y="2070098"/>
                  </a:lnTo>
                  <a:close/>
                </a:path>
              </a:pathLst>
            </a:custGeom>
            <a:solidFill>
              <a:srgbClr val="FFFFFF"/>
            </a:solidFill>
          </p:spPr>
        </p:sp>
        <p:sp>
          <p:nvSpPr>
            <p:cNvPr name="TextBox 6" id="6"/>
            <p:cNvSpPr txBox="true"/>
            <p:nvPr/>
          </p:nvSpPr>
          <p:spPr>
            <a:xfrm>
              <a:off x="0" y="28575"/>
              <a:ext cx="4638444" cy="2041523"/>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16230600" y="0"/>
            <a:ext cx="1474915" cy="2009790"/>
            <a:chOff x="0" y="0"/>
            <a:chExt cx="660400" cy="899893"/>
          </a:xfrm>
        </p:grpSpPr>
        <p:sp>
          <p:nvSpPr>
            <p:cNvPr name="Freeform 8" id="8"/>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9" id="9"/>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393216" y="2009790"/>
            <a:ext cx="8099515" cy="4617568"/>
          </a:xfrm>
          <a:custGeom>
            <a:avLst/>
            <a:gdLst/>
            <a:ahLst/>
            <a:cxnLst/>
            <a:rect r="r" b="b" t="t" l="l"/>
            <a:pathLst>
              <a:path h="4617568" w="8099515">
                <a:moveTo>
                  <a:pt x="0" y="0"/>
                </a:moveTo>
                <a:lnTo>
                  <a:pt x="8099515" y="0"/>
                </a:lnTo>
                <a:lnTo>
                  <a:pt x="8099515" y="4617568"/>
                </a:lnTo>
                <a:lnTo>
                  <a:pt x="0" y="4617568"/>
                </a:lnTo>
                <a:lnTo>
                  <a:pt x="0" y="0"/>
                </a:lnTo>
                <a:close/>
              </a:path>
            </a:pathLst>
          </a:custGeom>
          <a:blipFill>
            <a:blip r:embed="rId6"/>
            <a:stretch>
              <a:fillRect l="0" t="0" r="0" b="0"/>
            </a:stretch>
          </a:blipFill>
        </p:spPr>
      </p:sp>
      <p:sp>
        <p:nvSpPr>
          <p:cNvPr name="Freeform 11" id="11"/>
          <p:cNvSpPr/>
          <p:nvPr/>
        </p:nvSpPr>
        <p:spPr>
          <a:xfrm flipH="false" flipV="false" rot="-347129">
            <a:off x="-1552446" y="-1597263"/>
            <a:ext cx="3492182" cy="3439800"/>
          </a:xfrm>
          <a:custGeom>
            <a:avLst/>
            <a:gdLst/>
            <a:ahLst/>
            <a:cxnLst/>
            <a:rect r="r" b="b" t="t" l="l"/>
            <a:pathLst>
              <a:path h="3439800" w="3492182">
                <a:moveTo>
                  <a:pt x="0" y="0"/>
                </a:moveTo>
                <a:lnTo>
                  <a:pt x="3492182" y="0"/>
                </a:lnTo>
                <a:lnTo>
                  <a:pt x="3492182" y="3439800"/>
                </a:lnTo>
                <a:lnTo>
                  <a:pt x="0" y="3439800"/>
                </a:lnTo>
                <a:lnTo>
                  <a:pt x="0" y="0"/>
                </a:lnTo>
                <a:close/>
              </a:path>
            </a:pathLst>
          </a:custGeom>
          <a:blipFill>
            <a:blip r:embed="rId7"/>
            <a:stretch>
              <a:fillRect l="0" t="0" r="0" b="0"/>
            </a:stretch>
          </a:blipFill>
        </p:spPr>
      </p:sp>
      <p:sp>
        <p:nvSpPr>
          <p:cNvPr name="Freeform 12" id="12"/>
          <p:cNvSpPr/>
          <p:nvPr/>
        </p:nvSpPr>
        <p:spPr>
          <a:xfrm flipH="false" flipV="false" rot="0">
            <a:off x="9130814" y="2009790"/>
            <a:ext cx="8684139" cy="4396687"/>
          </a:xfrm>
          <a:custGeom>
            <a:avLst/>
            <a:gdLst/>
            <a:ahLst/>
            <a:cxnLst/>
            <a:rect r="r" b="b" t="t" l="l"/>
            <a:pathLst>
              <a:path h="4396687" w="8684139">
                <a:moveTo>
                  <a:pt x="0" y="0"/>
                </a:moveTo>
                <a:lnTo>
                  <a:pt x="8684139" y="0"/>
                </a:lnTo>
                <a:lnTo>
                  <a:pt x="8684139" y="4396687"/>
                </a:lnTo>
                <a:lnTo>
                  <a:pt x="0" y="4396687"/>
                </a:lnTo>
                <a:lnTo>
                  <a:pt x="0" y="0"/>
                </a:lnTo>
                <a:close/>
              </a:path>
            </a:pathLst>
          </a:custGeom>
          <a:blipFill>
            <a:blip r:embed="rId8"/>
            <a:stretch>
              <a:fillRect l="0" t="0" r="0" b="0"/>
            </a:stretch>
          </a:blipFill>
        </p:spPr>
      </p:sp>
      <p:sp>
        <p:nvSpPr>
          <p:cNvPr name="Freeform 13" id="13"/>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9"/>
            <a:stretch>
              <a:fillRect l="0" t="0" r="0" b="0"/>
            </a:stretch>
          </a:blipFill>
        </p:spPr>
      </p:sp>
      <p:sp>
        <p:nvSpPr>
          <p:cNvPr name="Freeform 14" id="14"/>
          <p:cNvSpPr/>
          <p:nvPr/>
        </p:nvSpPr>
        <p:spPr>
          <a:xfrm flipH="false" flipV="false" rot="0">
            <a:off x="331681" y="6793520"/>
            <a:ext cx="8222586" cy="2464780"/>
          </a:xfrm>
          <a:custGeom>
            <a:avLst/>
            <a:gdLst/>
            <a:ahLst/>
            <a:cxnLst/>
            <a:rect r="r" b="b" t="t" l="l"/>
            <a:pathLst>
              <a:path h="2464780" w="8222586">
                <a:moveTo>
                  <a:pt x="0" y="0"/>
                </a:moveTo>
                <a:lnTo>
                  <a:pt x="8222586" y="0"/>
                </a:lnTo>
                <a:lnTo>
                  <a:pt x="8222586" y="2464780"/>
                </a:lnTo>
                <a:lnTo>
                  <a:pt x="0" y="2464780"/>
                </a:lnTo>
                <a:lnTo>
                  <a:pt x="0" y="0"/>
                </a:lnTo>
                <a:close/>
              </a:path>
            </a:pathLst>
          </a:custGeom>
          <a:blipFill>
            <a:blip r:embed="rId10"/>
            <a:stretch>
              <a:fillRect l="0" t="0" r="0" b="0"/>
            </a:stretch>
          </a:blipFill>
        </p:spPr>
      </p:sp>
      <p:sp>
        <p:nvSpPr>
          <p:cNvPr name="Freeform 15" id="15"/>
          <p:cNvSpPr/>
          <p:nvPr/>
        </p:nvSpPr>
        <p:spPr>
          <a:xfrm flipH="false" flipV="false" rot="0">
            <a:off x="8868351" y="6762499"/>
            <a:ext cx="8946602" cy="2407449"/>
          </a:xfrm>
          <a:custGeom>
            <a:avLst/>
            <a:gdLst/>
            <a:ahLst/>
            <a:cxnLst/>
            <a:rect r="r" b="b" t="t" l="l"/>
            <a:pathLst>
              <a:path h="2407449" w="8946602">
                <a:moveTo>
                  <a:pt x="0" y="0"/>
                </a:moveTo>
                <a:lnTo>
                  <a:pt x="8946602" y="0"/>
                </a:lnTo>
                <a:lnTo>
                  <a:pt x="8946602" y="2407449"/>
                </a:lnTo>
                <a:lnTo>
                  <a:pt x="0" y="2407449"/>
                </a:lnTo>
                <a:lnTo>
                  <a:pt x="0" y="0"/>
                </a:lnTo>
                <a:close/>
              </a:path>
            </a:pathLst>
          </a:custGeom>
          <a:blipFill>
            <a:blip r:embed="rId11"/>
            <a:stretch>
              <a:fillRect l="0" t="0" r="0" b="0"/>
            </a:stretch>
          </a:blipFill>
        </p:spPr>
      </p:sp>
      <p:sp>
        <p:nvSpPr>
          <p:cNvPr name="TextBox 16" id="16"/>
          <p:cNvSpPr txBox="true"/>
          <p:nvPr/>
        </p:nvSpPr>
        <p:spPr>
          <a:xfrm rot="0">
            <a:off x="5048020" y="806457"/>
            <a:ext cx="7640663"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KẾT QUẢ THỰC NGHIỆM</a:t>
            </a:r>
          </a:p>
        </p:txBody>
      </p:sp>
      <p:sp>
        <p:nvSpPr>
          <p:cNvPr name="TextBox 17" id="17"/>
          <p:cNvSpPr txBox="true"/>
          <p:nvPr/>
        </p:nvSpPr>
        <p:spPr>
          <a:xfrm rot="0">
            <a:off x="17259300" y="8827108"/>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2700761" y="1028700"/>
            <a:ext cx="12886479" cy="8666168"/>
            <a:chOff x="0" y="0"/>
            <a:chExt cx="3393970" cy="2282448"/>
          </a:xfrm>
        </p:grpSpPr>
        <p:sp>
          <p:nvSpPr>
            <p:cNvPr name="Freeform 4" id="4"/>
            <p:cNvSpPr/>
            <p:nvPr/>
          </p:nvSpPr>
          <p:spPr>
            <a:xfrm flipH="false" flipV="false" rot="0">
              <a:off x="0" y="0"/>
              <a:ext cx="3393970" cy="2282448"/>
            </a:xfrm>
            <a:custGeom>
              <a:avLst/>
              <a:gdLst/>
              <a:ahLst/>
              <a:cxnLst/>
              <a:rect r="r" b="b" t="t" l="l"/>
              <a:pathLst>
                <a:path h="2282448" w="3393970">
                  <a:moveTo>
                    <a:pt x="0" y="0"/>
                  </a:moveTo>
                  <a:lnTo>
                    <a:pt x="3393970" y="0"/>
                  </a:lnTo>
                  <a:lnTo>
                    <a:pt x="3393970" y="2282448"/>
                  </a:lnTo>
                  <a:lnTo>
                    <a:pt x="0" y="2282448"/>
                  </a:lnTo>
                  <a:close/>
                </a:path>
              </a:pathLst>
            </a:custGeom>
            <a:solidFill>
              <a:srgbClr val="FFFFFF"/>
            </a:solidFill>
          </p:spPr>
        </p:sp>
        <p:sp>
          <p:nvSpPr>
            <p:cNvPr name="TextBox 5" id="5"/>
            <p:cNvSpPr txBox="true"/>
            <p:nvPr/>
          </p:nvSpPr>
          <p:spPr>
            <a:xfrm>
              <a:off x="0" y="28575"/>
              <a:ext cx="3393970" cy="225387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3175321">
            <a:off x="-1366085" y="204359"/>
            <a:ext cx="4223237" cy="2111619"/>
          </a:xfrm>
          <a:custGeom>
            <a:avLst/>
            <a:gdLst/>
            <a:ahLst/>
            <a:cxnLst/>
            <a:rect r="r" b="b" t="t" l="l"/>
            <a:pathLst>
              <a:path h="2111619" w="4223237">
                <a:moveTo>
                  <a:pt x="0" y="0"/>
                </a:moveTo>
                <a:lnTo>
                  <a:pt x="4223237" y="0"/>
                </a:lnTo>
                <a:lnTo>
                  <a:pt x="4223237" y="2111619"/>
                </a:lnTo>
                <a:lnTo>
                  <a:pt x="0" y="2111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4383642" y="-23805"/>
            <a:ext cx="1283303" cy="2057400"/>
          </a:xfrm>
          <a:custGeom>
            <a:avLst/>
            <a:gdLst/>
            <a:ahLst/>
            <a:cxnLst/>
            <a:rect r="r" b="b" t="t" l="l"/>
            <a:pathLst>
              <a:path h="2057400" w="1283303">
                <a:moveTo>
                  <a:pt x="0" y="0"/>
                </a:moveTo>
                <a:lnTo>
                  <a:pt x="1283303" y="0"/>
                </a:lnTo>
                <a:lnTo>
                  <a:pt x="1283303"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230600" y="0"/>
            <a:ext cx="1474915" cy="2009790"/>
            <a:chOff x="0" y="0"/>
            <a:chExt cx="660400" cy="899893"/>
          </a:xfrm>
        </p:grpSpPr>
        <p:sp>
          <p:nvSpPr>
            <p:cNvPr name="Freeform 9" id="9"/>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0" id="10"/>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16053994" y="5566620"/>
            <a:ext cx="3303043" cy="5191423"/>
          </a:xfrm>
          <a:custGeom>
            <a:avLst/>
            <a:gdLst/>
            <a:ahLst/>
            <a:cxnLst/>
            <a:rect r="r" b="b" t="t" l="l"/>
            <a:pathLst>
              <a:path h="5191423" w="3303043">
                <a:moveTo>
                  <a:pt x="0" y="0"/>
                </a:moveTo>
                <a:lnTo>
                  <a:pt x="3303043" y="0"/>
                </a:lnTo>
                <a:lnTo>
                  <a:pt x="3303043" y="5191424"/>
                </a:lnTo>
                <a:lnTo>
                  <a:pt x="0" y="5191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652981">
            <a:off x="-451580" y="8087543"/>
            <a:ext cx="3430302" cy="2701363"/>
          </a:xfrm>
          <a:custGeom>
            <a:avLst/>
            <a:gdLst/>
            <a:ahLst/>
            <a:cxnLst/>
            <a:rect r="r" b="b" t="t" l="l"/>
            <a:pathLst>
              <a:path h="2701363" w="3430302">
                <a:moveTo>
                  <a:pt x="0" y="0"/>
                </a:moveTo>
                <a:lnTo>
                  <a:pt x="3430302" y="0"/>
                </a:lnTo>
                <a:lnTo>
                  <a:pt x="3430302" y="2701363"/>
                </a:lnTo>
                <a:lnTo>
                  <a:pt x="0" y="2701363"/>
                </a:lnTo>
                <a:lnTo>
                  <a:pt x="0" y="0"/>
                </a:lnTo>
                <a:close/>
              </a:path>
            </a:pathLst>
          </a:custGeom>
          <a:blipFill>
            <a:blip r:embed="rId10"/>
            <a:stretch>
              <a:fillRect l="0" t="0" r="0" b="0"/>
            </a:stretch>
          </a:blipFill>
        </p:spPr>
      </p:sp>
      <p:sp>
        <p:nvSpPr>
          <p:cNvPr name="Freeform 13" id="13"/>
          <p:cNvSpPr/>
          <p:nvPr/>
        </p:nvSpPr>
        <p:spPr>
          <a:xfrm flipH="false" flipV="false" rot="0">
            <a:off x="16006020" y="2870689"/>
            <a:ext cx="1699495" cy="1588571"/>
          </a:xfrm>
          <a:custGeom>
            <a:avLst/>
            <a:gdLst/>
            <a:ahLst/>
            <a:cxnLst/>
            <a:rect r="r" b="b" t="t" l="l"/>
            <a:pathLst>
              <a:path h="1588571" w="1699495">
                <a:moveTo>
                  <a:pt x="0" y="0"/>
                </a:moveTo>
                <a:lnTo>
                  <a:pt x="1699495" y="0"/>
                </a:lnTo>
                <a:lnTo>
                  <a:pt x="1699495" y="1588570"/>
                </a:lnTo>
                <a:lnTo>
                  <a:pt x="0" y="1588570"/>
                </a:lnTo>
                <a:lnTo>
                  <a:pt x="0" y="0"/>
                </a:lnTo>
                <a:close/>
              </a:path>
            </a:pathLst>
          </a:custGeom>
          <a:blipFill>
            <a:blip r:embed="rId11"/>
            <a:stretch>
              <a:fillRect l="-1218" t="0" r="-1218" b="0"/>
            </a:stretch>
          </a:blipFill>
        </p:spPr>
      </p:sp>
      <p:sp>
        <p:nvSpPr>
          <p:cNvPr name="TextBox 14" id="14"/>
          <p:cNvSpPr txBox="true"/>
          <p:nvPr/>
        </p:nvSpPr>
        <p:spPr>
          <a:xfrm rot="0">
            <a:off x="3004771" y="1212724"/>
            <a:ext cx="12020523" cy="8225501"/>
          </a:xfrm>
          <a:prstGeom prst="rect">
            <a:avLst/>
          </a:prstGeom>
        </p:spPr>
        <p:txBody>
          <a:bodyPr anchor="t" rtlCol="false" tIns="0" lIns="0" bIns="0" rIns="0">
            <a:spAutoFit/>
          </a:bodyPr>
          <a:lstStyle/>
          <a:p>
            <a:pPr algn="just">
              <a:lnSpc>
                <a:spcPts val="6799"/>
              </a:lnSpc>
            </a:pPr>
            <a:r>
              <a:rPr lang="en-US" sz="3999">
                <a:solidFill>
                  <a:srgbClr val="000000"/>
                </a:solidFill>
                <a:latin typeface="Crimson Pro Bold"/>
                <a:ea typeface="Crimson Pro Bold"/>
                <a:cs typeface="Crimson Pro Bold"/>
                <a:sym typeface="Crimson Pro Bold"/>
              </a:rPr>
              <a:t>Đóng góp của đề tài</a:t>
            </a:r>
          </a:p>
          <a:p>
            <a:pPr algn="just" marL="734059" indent="-367030" lvl="1">
              <a:lnSpc>
                <a:spcPts val="5779"/>
              </a:lnSpc>
              <a:buFont typeface="Arial"/>
              <a:buChar char="•"/>
            </a:pPr>
            <a:r>
              <a:rPr lang="en-US" sz="3399">
                <a:solidFill>
                  <a:srgbClr val="000000"/>
                </a:solidFill>
                <a:latin typeface="Crimson Pro"/>
                <a:ea typeface="Crimson Pro"/>
                <a:cs typeface="Crimson Pro"/>
                <a:sym typeface="Crimson Pro"/>
              </a:rPr>
              <a:t>Tích hợp thành công rating được tạo ra từ nhận xét của người dùng vào mô hình nhân tố ẩn.</a:t>
            </a:r>
          </a:p>
          <a:p>
            <a:pPr algn="just" marL="734059" indent="-367030" lvl="1">
              <a:lnSpc>
                <a:spcPts val="5779"/>
              </a:lnSpc>
              <a:buFont typeface="Arial"/>
              <a:buChar char="•"/>
            </a:pPr>
            <a:r>
              <a:rPr lang="en-US" sz="3399">
                <a:solidFill>
                  <a:srgbClr val="000000"/>
                </a:solidFill>
                <a:latin typeface="Crimson Pro"/>
                <a:ea typeface="Crimson Pro"/>
                <a:cs typeface="Crimson Pro"/>
                <a:sym typeface="Crimson Pro"/>
              </a:rPr>
              <a:t>Triển khai thành công giải pháp đã đề xuất cho bài toán tư vấn nhóm. </a:t>
            </a:r>
          </a:p>
          <a:p>
            <a:pPr algn="just">
              <a:lnSpc>
                <a:spcPts val="5659"/>
              </a:lnSpc>
            </a:pPr>
          </a:p>
          <a:p>
            <a:pPr algn="just">
              <a:lnSpc>
                <a:spcPts val="6799"/>
              </a:lnSpc>
            </a:pPr>
            <a:r>
              <a:rPr lang="en-US" sz="3999">
                <a:solidFill>
                  <a:srgbClr val="000000"/>
                </a:solidFill>
                <a:latin typeface="Crimson Pro Bold"/>
                <a:ea typeface="Crimson Pro Bold"/>
                <a:cs typeface="Crimson Pro Bold"/>
                <a:sym typeface="Crimson Pro Bold"/>
              </a:rPr>
              <a:t>Hướng phát triển</a:t>
            </a:r>
          </a:p>
          <a:p>
            <a:pPr algn="just" marL="734059" indent="-367030" lvl="1">
              <a:lnSpc>
                <a:spcPts val="5779"/>
              </a:lnSpc>
              <a:buFont typeface="Arial"/>
              <a:buChar char="•"/>
            </a:pPr>
            <a:r>
              <a:rPr lang="en-US" sz="3399">
                <a:solidFill>
                  <a:srgbClr val="000000"/>
                </a:solidFill>
                <a:latin typeface="Crimson Pro"/>
                <a:ea typeface="Crimson Pro"/>
                <a:cs typeface="Crimson Pro"/>
                <a:sym typeface="Crimson Pro"/>
              </a:rPr>
              <a:t>Cải thiện độ chính xác của mô hình nhân tố ẩn bằng cách tích hợp thêm thông tin từ mạng xã hội</a:t>
            </a:r>
          </a:p>
          <a:p>
            <a:pPr algn="just" marL="718756" indent="-359378" lvl="1">
              <a:lnSpc>
                <a:spcPts val="5659"/>
              </a:lnSpc>
              <a:buFont typeface="Arial"/>
              <a:buChar char="•"/>
            </a:pPr>
            <a:r>
              <a:rPr lang="en-US" sz="3329">
                <a:solidFill>
                  <a:srgbClr val="000000"/>
                </a:solidFill>
                <a:latin typeface="Crimson Pro"/>
                <a:ea typeface="Crimson Pro"/>
                <a:cs typeface="Crimson Pro"/>
                <a:sym typeface="Crimson Pro"/>
              </a:rPr>
              <a:t>*</a:t>
            </a:r>
            <a:r>
              <a:rPr lang="en-US" sz="3329">
                <a:solidFill>
                  <a:srgbClr val="000000"/>
                </a:solidFill>
                <a:latin typeface="Crimson Pro"/>
                <a:ea typeface="Crimson Pro"/>
                <a:cs typeface="Crimson Pro"/>
                <a:sym typeface="Crimson Pro"/>
              </a:rPr>
              <a:t>Cải tiến phương pháp tổng hợp profile bằng  số lượng tương tác của người dùng với từng danh mục sản phẩm</a:t>
            </a:r>
          </a:p>
        </p:txBody>
      </p:sp>
      <p:sp>
        <p:nvSpPr>
          <p:cNvPr name="TextBox 15" id="15"/>
          <p:cNvSpPr txBox="true"/>
          <p:nvPr/>
        </p:nvSpPr>
        <p:spPr>
          <a:xfrm rot="0">
            <a:off x="5219256" y="450850"/>
            <a:ext cx="7640663"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KẾT LUẬN </a:t>
            </a:r>
          </a:p>
        </p:txBody>
      </p:sp>
      <p:sp>
        <p:nvSpPr>
          <p:cNvPr name="Freeform 16" id="16"/>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2"/>
            <a:stretch>
              <a:fillRect l="0" t="0" r="0" b="0"/>
            </a:stretch>
          </a:blipFill>
        </p:spPr>
      </p:sp>
      <p:sp>
        <p:nvSpPr>
          <p:cNvPr name="TextBox 17" id="17"/>
          <p:cNvSpPr txBox="true"/>
          <p:nvPr/>
        </p:nvSpPr>
        <p:spPr>
          <a:xfrm rot="0">
            <a:off x="14882947" y="8904824"/>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175321">
            <a:off x="-1272731" y="516033"/>
            <a:ext cx="5189120" cy="2594560"/>
          </a:xfrm>
          <a:custGeom>
            <a:avLst/>
            <a:gdLst/>
            <a:ahLst/>
            <a:cxnLst/>
            <a:rect r="r" b="b" t="t" l="l"/>
            <a:pathLst>
              <a:path h="2594560" w="5189120">
                <a:moveTo>
                  <a:pt x="0" y="0"/>
                </a:moveTo>
                <a:lnTo>
                  <a:pt x="5189120" y="0"/>
                </a:lnTo>
                <a:lnTo>
                  <a:pt x="5189120" y="2594561"/>
                </a:lnTo>
                <a:lnTo>
                  <a:pt x="0" y="2594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6547" y="6211638"/>
            <a:ext cx="2557442" cy="4019556"/>
          </a:xfrm>
          <a:custGeom>
            <a:avLst/>
            <a:gdLst/>
            <a:ahLst/>
            <a:cxnLst/>
            <a:rect r="r" b="b" t="t" l="l"/>
            <a:pathLst>
              <a:path h="4019556" w="2557442">
                <a:moveTo>
                  <a:pt x="0" y="0"/>
                </a:moveTo>
                <a:lnTo>
                  <a:pt x="2557442" y="0"/>
                </a:lnTo>
                <a:lnTo>
                  <a:pt x="2557442" y="4019556"/>
                </a:lnTo>
                <a:lnTo>
                  <a:pt x="0" y="4019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235305" y="5414650"/>
            <a:ext cx="3578421" cy="4324376"/>
          </a:xfrm>
          <a:custGeom>
            <a:avLst/>
            <a:gdLst/>
            <a:ahLst/>
            <a:cxnLst/>
            <a:rect r="r" b="b" t="t" l="l"/>
            <a:pathLst>
              <a:path h="4324376" w="3578421">
                <a:moveTo>
                  <a:pt x="0" y="0"/>
                </a:moveTo>
                <a:lnTo>
                  <a:pt x="3578421" y="0"/>
                </a:lnTo>
                <a:lnTo>
                  <a:pt x="3578421" y="4324376"/>
                </a:lnTo>
                <a:lnTo>
                  <a:pt x="0" y="4324376"/>
                </a:lnTo>
                <a:lnTo>
                  <a:pt x="0" y="0"/>
                </a:lnTo>
                <a:close/>
              </a:path>
            </a:pathLst>
          </a:custGeom>
          <a:blipFill>
            <a:blip r:embed="rId11"/>
            <a:stretch>
              <a:fillRect l="0" t="0" r="0" b="0"/>
            </a:stretch>
          </a:blipFill>
        </p:spPr>
      </p:sp>
      <p:sp>
        <p:nvSpPr>
          <p:cNvPr name="Freeform 8" id="8"/>
          <p:cNvSpPr/>
          <p:nvPr/>
        </p:nvSpPr>
        <p:spPr>
          <a:xfrm flipH="true" flipV="false" rot="-601543">
            <a:off x="1188333" y="1252192"/>
            <a:ext cx="3956349" cy="2180938"/>
          </a:xfrm>
          <a:custGeom>
            <a:avLst/>
            <a:gdLst/>
            <a:ahLst/>
            <a:cxnLst/>
            <a:rect r="r" b="b" t="t" l="l"/>
            <a:pathLst>
              <a:path h="2180938" w="3956349">
                <a:moveTo>
                  <a:pt x="3956349" y="0"/>
                </a:moveTo>
                <a:lnTo>
                  <a:pt x="0" y="0"/>
                </a:lnTo>
                <a:lnTo>
                  <a:pt x="0" y="2180937"/>
                </a:lnTo>
                <a:lnTo>
                  <a:pt x="3956349" y="2180937"/>
                </a:lnTo>
                <a:lnTo>
                  <a:pt x="3956349" y="0"/>
                </a:lnTo>
                <a:close/>
              </a:path>
            </a:pathLst>
          </a:custGeom>
          <a:blipFill>
            <a:blip r:embed="rId12"/>
            <a:stretch>
              <a:fillRect l="0" t="0" r="0" b="0"/>
            </a:stretch>
          </a:blipFill>
        </p:spPr>
      </p:sp>
      <p:grpSp>
        <p:nvGrpSpPr>
          <p:cNvPr name="Group 9" id="9"/>
          <p:cNvGrpSpPr/>
          <p:nvPr/>
        </p:nvGrpSpPr>
        <p:grpSpPr>
          <a:xfrm rot="0">
            <a:off x="4505349" y="7414740"/>
            <a:ext cx="9277301" cy="954613"/>
            <a:chOff x="0" y="0"/>
            <a:chExt cx="2443404" cy="251421"/>
          </a:xfrm>
        </p:grpSpPr>
        <p:sp>
          <p:nvSpPr>
            <p:cNvPr name="Freeform 10" id="10"/>
            <p:cNvSpPr/>
            <p:nvPr/>
          </p:nvSpPr>
          <p:spPr>
            <a:xfrm flipH="false" flipV="false" rot="0">
              <a:off x="0" y="0"/>
              <a:ext cx="2443404" cy="251421"/>
            </a:xfrm>
            <a:custGeom>
              <a:avLst/>
              <a:gdLst/>
              <a:ahLst/>
              <a:cxnLst/>
              <a:rect r="r" b="b" t="t" l="l"/>
              <a:pathLst>
                <a:path h="251421" w="2443404">
                  <a:moveTo>
                    <a:pt x="0" y="0"/>
                  </a:moveTo>
                  <a:lnTo>
                    <a:pt x="2443404" y="0"/>
                  </a:lnTo>
                  <a:lnTo>
                    <a:pt x="2443404" y="251421"/>
                  </a:lnTo>
                  <a:lnTo>
                    <a:pt x="0" y="251421"/>
                  </a:lnTo>
                  <a:close/>
                </a:path>
              </a:pathLst>
            </a:custGeom>
            <a:solidFill>
              <a:srgbClr val="000000">
                <a:alpha val="0"/>
              </a:srgbClr>
            </a:solidFill>
            <a:ln w="19050" cap="sq">
              <a:solidFill>
                <a:srgbClr val="2B5796"/>
              </a:solidFill>
              <a:prstDash val="solid"/>
              <a:miter/>
            </a:ln>
          </p:spPr>
        </p:sp>
        <p:sp>
          <p:nvSpPr>
            <p:cNvPr name="TextBox 11" id="11"/>
            <p:cNvSpPr txBox="true"/>
            <p:nvPr/>
          </p:nvSpPr>
          <p:spPr>
            <a:xfrm>
              <a:off x="0" y="28575"/>
              <a:ext cx="2443404" cy="222846"/>
            </a:xfrm>
            <a:prstGeom prst="rect">
              <a:avLst/>
            </a:prstGeom>
          </p:spPr>
          <p:txBody>
            <a:bodyPr anchor="ctr" rtlCol="false" tIns="50800" lIns="50800" bIns="50800" rIns="50800"/>
            <a:lstStyle/>
            <a:p>
              <a:pPr algn="ctr">
                <a:lnSpc>
                  <a:spcPts val="2482"/>
                </a:lnSpc>
              </a:pPr>
            </a:p>
          </p:txBody>
        </p:sp>
      </p:grpSp>
      <p:sp>
        <p:nvSpPr>
          <p:cNvPr name="TextBox 12" id="12"/>
          <p:cNvSpPr txBox="true"/>
          <p:nvPr/>
        </p:nvSpPr>
        <p:spPr>
          <a:xfrm rot="0">
            <a:off x="3400021" y="3464023"/>
            <a:ext cx="11487959" cy="3548508"/>
          </a:xfrm>
          <a:prstGeom prst="rect">
            <a:avLst/>
          </a:prstGeom>
        </p:spPr>
        <p:txBody>
          <a:bodyPr anchor="t" rtlCol="false" tIns="0" lIns="0" bIns="0" rIns="0">
            <a:spAutoFit/>
          </a:bodyPr>
          <a:lstStyle/>
          <a:p>
            <a:pPr algn="ctr">
              <a:lnSpc>
                <a:spcPts val="13132"/>
              </a:lnSpc>
            </a:pPr>
            <a:r>
              <a:rPr lang="en-US" sz="16415">
                <a:solidFill>
                  <a:srgbClr val="2B5796"/>
                </a:solidFill>
                <a:latin typeface="Fira Sans Heavy"/>
                <a:ea typeface="Fira Sans Heavy"/>
                <a:cs typeface="Fira Sans Heavy"/>
                <a:sym typeface="Fira Sans Heavy"/>
              </a:rPr>
              <a:t>THANK</a:t>
            </a:r>
          </a:p>
          <a:p>
            <a:pPr algn="ctr">
              <a:lnSpc>
                <a:spcPts val="13132"/>
              </a:lnSpc>
            </a:pPr>
            <a:r>
              <a:rPr lang="en-US" sz="16415">
                <a:solidFill>
                  <a:srgbClr val="2B5796"/>
                </a:solidFill>
                <a:latin typeface="Fira Sans Heavy"/>
                <a:ea typeface="Fira Sans Heavy"/>
                <a:cs typeface="Fira Sans Heavy"/>
                <a:sym typeface="Fira Sans Heavy"/>
              </a:rPr>
              <a:t>YOU</a:t>
            </a:r>
          </a:p>
        </p:txBody>
      </p:sp>
      <p:sp>
        <p:nvSpPr>
          <p:cNvPr name="TextBox 13" id="13"/>
          <p:cNvSpPr txBox="true"/>
          <p:nvPr/>
        </p:nvSpPr>
        <p:spPr>
          <a:xfrm rot="0">
            <a:off x="5533904" y="7731925"/>
            <a:ext cx="7220192" cy="348817"/>
          </a:xfrm>
          <a:prstGeom prst="rect">
            <a:avLst/>
          </a:prstGeom>
        </p:spPr>
        <p:txBody>
          <a:bodyPr anchor="t" rtlCol="false" tIns="0" lIns="0" bIns="0" rIns="0">
            <a:spAutoFit/>
          </a:bodyPr>
          <a:lstStyle/>
          <a:p>
            <a:pPr algn="ctr">
              <a:lnSpc>
                <a:spcPts val="2482"/>
              </a:lnSpc>
            </a:pPr>
            <a:r>
              <a:rPr lang="en-US" sz="2482" spc="496">
                <a:solidFill>
                  <a:srgbClr val="2B5796"/>
                </a:solidFill>
                <a:latin typeface="Poppins Bold"/>
                <a:ea typeface="Poppins Bold"/>
                <a:cs typeface="Poppins Bold"/>
                <a:sym typeface="Poppins Bold"/>
              </a:rPr>
              <a:t>FOR YOUR ATTENTION</a:t>
            </a:r>
          </a:p>
        </p:txBody>
      </p:sp>
      <p:sp>
        <p:nvSpPr>
          <p:cNvPr name="Freeform 14" id="14"/>
          <p:cNvSpPr/>
          <p:nvPr/>
        </p:nvSpPr>
        <p:spPr>
          <a:xfrm flipH="false" flipV="false" rot="0">
            <a:off x="8070792" y="932389"/>
            <a:ext cx="2146416" cy="1761849"/>
          </a:xfrm>
          <a:custGeom>
            <a:avLst/>
            <a:gdLst/>
            <a:ahLst/>
            <a:cxnLst/>
            <a:rect r="r" b="b" t="t" l="l"/>
            <a:pathLst>
              <a:path h="1761849" w="2146416">
                <a:moveTo>
                  <a:pt x="0" y="0"/>
                </a:moveTo>
                <a:lnTo>
                  <a:pt x="2146416" y="0"/>
                </a:lnTo>
                <a:lnTo>
                  <a:pt x="2146416" y="1761849"/>
                </a:lnTo>
                <a:lnTo>
                  <a:pt x="0" y="1761849"/>
                </a:lnTo>
                <a:lnTo>
                  <a:pt x="0" y="0"/>
                </a:lnTo>
                <a:close/>
              </a:path>
            </a:pathLst>
          </a:custGeom>
          <a:blipFill>
            <a:blip r:embed="rId1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4713" y="1058832"/>
            <a:ext cx="17658574" cy="8199468"/>
            <a:chOff x="0" y="0"/>
            <a:chExt cx="4650818" cy="2159531"/>
          </a:xfrm>
        </p:grpSpPr>
        <p:sp>
          <p:nvSpPr>
            <p:cNvPr name="Freeform 5" id="5"/>
            <p:cNvSpPr/>
            <p:nvPr/>
          </p:nvSpPr>
          <p:spPr>
            <a:xfrm flipH="false" flipV="false" rot="0">
              <a:off x="0" y="0"/>
              <a:ext cx="4650818" cy="2159531"/>
            </a:xfrm>
            <a:custGeom>
              <a:avLst/>
              <a:gdLst/>
              <a:ahLst/>
              <a:cxnLst/>
              <a:rect r="r" b="b" t="t" l="l"/>
              <a:pathLst>
                <a:path h="2159531" w="4650818">
                  <a:moveTo>
                    <a:pt x="0" y="0"/>
                  </a:moveTo>
                  <a:lnTo>
                    <a:pt x="4650818" y="0"/>
                  </a:lnTo>
                  <a:lnTo>
                    <a:pt x="4650818" y="2159531"/>
                  </a:lnTo>
                  <a:lnTo>
                    <a:pt x="0" y="2159531"/>
                  </a:lnTo>
                  <a:close/>
                </a:path>
              </a:pathLst>
            </a:custGeom>
            <a:solidFill>
              <a:srgbClr val="FFFFFF"/>
            </a:solidFill>
          </p:spPr>
        </p:sp>
        <p:sp>
          <p:nvSpPr>
            <p:cNvPr name="TextBox 6" id="6"/>
            <p:cNvSpPr txBox="true"/>
            <p:nvPr/>
          </p:nvSpPr>
          <p:spPr>
            <a:xfrm>
              <a:off x="0" y="38100"/>
              <a:ext cx="4650818"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700007" y="7926664"/>
            <a:ext cx="1832034" cy="1954169"/>
          </a:xfrm>
          <a:custGeom>
            <a:avLst/>
            <a:gdLst/>
            <a:ahLst/>
            <a:cxnLst/>
            <a:rect r="r" b="b" t="t" l="l"/>
            <a:pathLst>
              <a:path h="1954169" w="1832034">
                <a:moveTo>
                  <a:pt x="0" y="0"/>
                </a:moveTo>
                <a:lnTo>
                  <a:pt x="1832034" y="0"/>
                </a:lnTo>
                <a:lnTo>
                  <a:pt x="1832034" y="1954169"/>
                </a:lnTo>
                <a:lnTo>
                  <a:pt x="0" y="1954169"/>
                </a:lnTo>
                <a:lnTo>
                  <a:pt x="0" y="0"/>
                </a:lnTo>
                <a:close/>
              </a:path>
            </a:pathLst>
          </a:custGeom>
          <a:blipFill>
            <a:blip r:embed="rId11"/>
            <a:stretch>
              <a:fillRect l="0" t="0" r="0" b="0"/>
            </a:stretch>
          </a:blipFill>
        </p:spPr>
      </p:sp>
      <p:sp>
        <p:nvSpPr>
          <p:cNvPr name="Freeform 14" id="14"/>
          <p:cNvSpPr/>
          <p:nvPr/>
        </p:nvSpPr>
        <p:spPr>
          <a:xfrm flipH="false" flipV="false" rot="-410379">
            <a:off x="15521422" y="7502203"/>
            <a:ext cx="1669627" cy="2241110"/>
          </a:xfrm>
          <a:custGeom>
            <a:avLst/>
            <a:gdLst/>
            <a:ahLst/>
            <a:cxnLst/>
            <a:rect r="r" b="b" t="t" l="l"/>
            <a:pathLst>
              <a:path h="2241110" w="1669627">
                <a:moveTo>
                  <a:pt x="0" y="0"/>
                </a:moveTo>
                <a:lnTo>
                  <a:pt x="1669627" y="0"/>
                </a:lnTo>
                <a:lnTo>
                  <a:pt x="1669627" y="2241110"/>
                </a:lnTo>
                <a:lnTo>
                  <a:pt x="0" y="2241110"/>
                </a:lnTo>
                <a:lnTo>
                  <a:pt x="0" y="0"/>
                </a:lnTo>
                <a:close/>
              </a:path>
            </a:pathLst>
          </a:custGeom>
          <a:blipFill>
            <a:blip r:embed="rId12"/>
            <a:stretch>
              <a:fillRect l="0" t="0" r="0" b="0"/>
            </a:stretch>
          </a:blipFill>
        </p:spPr>
      </p:sp>
      <p:sp>
        <p:nvSpPr>
          <p:cNvPr name="TextBox 15" id="15"/>
          <p:cNvSpPr txBox="true"/>
          <p:nvPr/>
        </p:nvSpPr>
        <p:spPr>
          <a:xfrm rot="0">
            <a:off x="2648527" y="2527533"/>
            <a:ext cx="13582073" cy="4800600"/>
          </a:xfrm>
          <a:prstGeom prst="rect">
            <a:avLst/>
          </a:prstGeom>
        </p:spPr>
        <p:txBody>
          <a:bodyPr anchor="t" rtlCol="false" tIns="0" lIns="0" bIns="0" rIns="0">
            <a:spAutoFit/>
          </a:bodyPr>
          <a:lstStyle/>
          <a:p>
            <a:pPr algn="just">
              <a:lnSpc>
                <a:spcPts val="4200"/>
              </a:lnSpc>
            </a:pPr>
            <a:r>
              <a:rPr lang="en-US" sz="3000">
                <a:solidFill>
                  <a:srgbClr val="000000"/>
                </a:solidFill>
                <a:latin typeface="Crimson Pro"/>
                <a:ea typeface="Crimson Pro"/>
                <a:cs typeface="Crimson Pro"/>
                <a:sym typeface="Crimson Pro"/>
              </a:rPr>
              <a:t>Bộ dữ liệu huấn luyện được trích xuất từ cuộc thi </a:t>
            </a:r>
            <a:r>
              <a:rPr lang="en-US" sz="3000">
                <a:solidFill>
                  <a:srgbClr val="000000"/>
                </a:solidFill>
                <a:latin typeface="Crimson Pro Bold"/>
                <a:ea typeface="Crimson Pro Bold"/>
                <a:cs typeface="Crimson Pro Bold"/>
                <a:sym typeface="Crimson Pro Bold"/>
              </a:rPr>
              <a:t>Yelp Dataset Challenge 2015.</a:t>
            </a:r>
          </a:p>
          <a:p>
            <a:pPr algn="just" marL="647700" indent="-323850" lvl="1">
              <a:lnSpc>
                <a:spcPts val="4200"/>
              </a:lnSpc>
              <a:buFont typeface="Arial"/>
              <a:buChar char="•"/>
            </a:pPr>
            <a:r>
              <a:rPr lang="en-US" sz="3000">
                <a:solidFill>
                  <a:srgbClr val="000000"/>
                </a:solidFill>
                <a:latin typeface="Crimson Pro"/>
                <a:ea typeface="Crimson Pro"/>
                <a:cs typeface="Crimson Pro"/>
                <a:sym typeface="Crimson Pro"/>
              </a:rPr>
              <a:t>Bộ dữ liệu huấn luyện</a:t>
            </a:r>
            <a:r>
              <a:rPr lang="en-US" sz="3000">
                <a:solidFill>
                  <a:srgbClr val="000000"/>
                </a:solidFill>
                <a:latin typeface="Crimson Pro"/>
                <a:ea typeface="Crimson Pro"/>
                <a:cs typeface="Crimson Pro"/>
                <a:sym typeface="Crimson Pro"/>
              </a:rPr>
              <a:t>: </a:t>
            </a:r>
          </a:p>
          <a:p>
            <a:pPr algn="just" marL="1295400" indent="-431800" lvl="2">
              <a:lnSpc>
                <a:spcPts val="4200"/>
              </a:lnSpc>
              <a:buFont typeface="Arial"/>
              <a:buChar char="⚬"/>
            </a:pPr>
            <a:r>
              <a:rPr lang="en-US" sz="3000">
                <a:solidFill>
                  <a:srgbClr val="000000"/>
                </a:solidFill>
                <a:latin typeface="Crimson Pro"/>
                <a:ea typeface="Crimson Pro"/>
                <a:cs typeface="Crimson Pro"/>
                <a:sym typeface="Crimson Pro"/>
              </a:rPr>
              <a:t>650,000 đánh giá(rating) kèm theo nhận xét (text review)</a:t>
            </a:r>
          </a:p>
          <a:p>
            <a:pPr algn="just" marL="1295400" indent="-431800" lvl="2">
              <a:lnSpc>
                <a:spcPts val="4200"/>
              </a:lnSpc>
              <a:buFont typeface="Arial"/>
              <a:buChar char="⚬"/>
            </a:pPr>
            <a:r>
              <a:rPr lang="en-US" sz="3000">
                <a:solidFill>
                  <a:srgbClr val="000000"/>
                </a:solidFill>
                <a:latin typeface="Crimson Pro"/>
                <a:ea typeface="Crimson Pro"/>
                <a:cs typeface="Crimson Pro"/>
                <a:sym typeface="Crimson Pro"/>
              </a:rPr>
              <a:t>Với mỗi mức đánh giá 1-5 sẽ có 130.000 mẫu</a:t>
            </a:r>
          </a:p>
          <a:p>
            <a:pPr algn="just" marL="647700" indent="-323850" lvl="1">
              <a:lnSpc>
                <a:spcPts val="4200"/>
              </a:lnSpc>
              <a:buFont typeface="Arial"/>
              <a:buChar char="•"/>
            </a:pPr>
            <a:r>
              <a:rPr lang="en-US" sz="3000">
                <a:solidFill>
                  <a:srgbClr val="000000"/>
                </a:solidFill>
                <a:latin typeface="Crimson Pro"/>
                <a:ea typeface="Crimson Pro"/>
                <a:cs typeface="Crimson Pro"/>
                <a:sym typeface="Crimson Pro"/>
              </a:rPr>
              <a:t>Bộ dữ liệu kiểm tra:</a:t>
            </a:r>
          </a:p>
          <a:p>
            <a:pPr algn="just" marL="1295400" indent="-431800" lvl="2">
              <a:lnSpc>
                <a:spcPts val="4200"/>
              </a:lnSpc>
              <a:buFont typeface="Arial"/>
              <a:buChar char="⚬"/>
            </a:pPr>
            <a:r>
              <a:rPr lang="en-US" sz="3000">
                <a:solidFill>
                  <a:srgbClr val="000000"/>
                </a:solidFill>
                <a:latin typeface="Crimson Pro"/>
                <a:ea typeface="Crimson Pro"/>
                <a:cs typeface="Crimson Pro"/>
                <a:sym typeface="Crimson Pro"/>
              </a:rPr>
              <a:t>50,000 đánh giá(rating) có kèm theo nhận xét (text review)</a:t>
            </a:r>
          </a:p>
          <a:p>
            <a:pPr algn="just" marL="1295400" indent="-431800" lvl="2">
              <a:lnSpc>
                <a:spcPts val="4200"/>
              </a:lnSpc>
              <a:buFont typeface="Arial"/>
              <a:buChar char="⚬"/>
            </a:pPr>
            <a:r>
              <a:rPr lang="en-US" sz="3000">
                <a:solidFill>
                  <a:srgbClr val="000000"/>
                </a:solidFill>
                <a:latin typeface="Crimson Pro"/>
                <a:ea typeface="Crimson Pro"/>
                <a:cs typeface="Crimson Pro"/>
                <a:sym typeface="Crimson Pro"/>
              </a:rPr>
              <a:t>Với mỗi mức đánh giá 1-5 sẽ có 10.000 mẫu</a:t>
            </a:r>
          </a:p>
          <a:p>
            <a:pPr algn="just">
              <a:lnSpc>
                <a:spcPts val="4200"/>
              </a:lnSpc>
            </a:pPr>
            <a:r>
              <a:rPr lang="en-US" sz="3000">
                <a:solidFill>
                  <a:srgbClr val="000000"/>
                </a:solidFill>
                <a:latin typeface="Crimson Pro"/>
                <a:ea typeface="Crimson Pro"/>
                <a:cs typeface="Crimson Pro"/>
                <a:sym typeface="Crimson Pro"/>
              </a:rPr>
              <a:t>Hàm mất mát được sử dụng là hàm Cross-entropy loss:</a:t>
            </a:r>
          </a:p>
          <a:p>
            <a:pPr algn="just">
              <a:lnSpc>
                <a:spcPts val="4200"/>
              </a:lnSpc>
            </a:pPr>
          </a:p>
        </p:txBody>
      </p:sp>
      <p:sp>
        <p:nvSpPr>
          <p:cNvPr name="Freeform 16" id="16"/>
          <p:cNvSpPr/>
          <p:nvPr/>
        </p:nvSpPr>
        <p:spPr>
          <a:xfrm flipH="false" flipV="false" rot="-2389399">
            <a:off x="16793754" y="2954387"/>
            <a:ext cx="1543845" cy="1238935"/>
          </a:xfrm>
          <a:custGeom>
            <a:avLst/>
            <a:gdLst/>
            <a:ahLst/>
            <a:cxnLst/>
            <a:rect r="r" b="b" t="t" l="l"/>
            <a:pathLst>
              <a:path h="1238935" w="1543845">
                <a:moveTo>
                  <a:pt x="0" y="0"/>
                </a:moveTo>
                <a:lnTo>
                  <a:pt x="1543844" y="0"/>
                </a:lnTo>
                <a:lnTo>
                  <a:pt x="1543844" y="1238936"/>
                </a:lnTo>
                <a:lnTo>
                  <a:pt x="0" y="1238936"/>
                </a:lnTo>
                <a:lnTo>
                  <a:pt x="0" y="0"/>
                </a:lnTo>
                <a:close/>
              </a:path>
            </a:pathLst>
          </a:custGeom>
          <a:blipFill>
            <a:blip r:embed="rId13"/>
            <a:stretch>
              <a:fillRect l="0" t="0" r="0" b="0"/>
            </a:stretch>
          </a:blipFill>
        </p:spPr>
      </p:sp>
      <p:sp>
        <p:nvSpPr>
          <p:cNvPr name="TextBox 17" id="17"/>
          <p:cNvSpPr txBox="true"/>
          <p:nvPr/>
        </p:nvSpPr>
        <p:spPr>
          <a:xfrm rot="0">
            <a:off x="867428" y="395257"/>
            <a:ext cx="1550301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HƯỚNG TIẾP CẬN</a:t>
            </a:r>
          </a:p>
        </p:txBody>
      </p:sp>
      <p:sp>
        <p:nvSpPr>
          <p:cNvPr name="Freeform 18" id="18"/>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4"/>
            <a:stretch>
              <a:fillRect l="0" t="0" r="0" b="0"/>
            </a:stretch>
          </a:blipFill>
        </p:spPr>
      </p:sp>
      <p:sp>
        <p:nvSpPr>
          <p:cNvPr name="Freeform 19" id="19"/>
          <p:cNvSpPr/>
          <p:nvPr/>
        </p:nvSpPr>
        <p:spPr>
          <a:xfrm flipH="false" flipV="false" rot="0">
            <a:off x="6374337" y="7014985"/>
            <a:ext cx="5698240" cy="1705411"/>
          </a:xfrm>
          <a:custGeom>
            <a:avLst/>
            <a:gdLst/>
            <a:ahLst/>
            <a:cxnLst/>
            <a:rect r="r" b="b" t="t" l="l"/>
            <a:pathLst>
              <a:path h="1705411" w="5698240">
                <a:moveTo>
                  <a:pt x="0" y="0"/>
                </a:moveTo>
                <a:lnTo>
                  <a:pt x="5698240" y="0"/>
                </a:lnTo>
                <a:lnTo>
                  <a:pt x="5698240" y="1705412"/>
                </a:lnTo>
                <a:lnTo>
                  <a:pt x="0" y="1705412"/>
                </a:lnTo>
                <a:lnTo>
                  <a:pt x="0" y="0"/>
                </a:lnTo>
                <a:close/>
              </a:path>
            </a:pathLst>
          </a:custGeom>
          <a:blipFill>
            <a:blip r:embed="rId15"/>
            <a:stretch>
              <a:fillRect l="0" t="0" r="0" b="0"/>
            </a:stretch>
          </a:blipFill>
        </p:spPr>
      </p:sp>
      <p:sp>
        <p:nvSpPr>
          <p:cNvPr name="TextBox 20" id="20"/>
          <p:cNvSpPr txBox="true"/>
          <p:nvPr/>
        </p:nvSpPr>
        <p:spPr>
          <a:xfrm rot="0">
            <a:off x="3496847" y="2042791"/>
            <a:ext cx="1099587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Bold"/>
                <a:ea typeface="Crimson Pro Bold"/>
                <a:cs typeface="Crimson Pro Bold"/>
                <a:sym typeface="Crimson Pro Bold"/>
              </a:rPr>
              <a:t>Tinh chỉnh mô hình BERT cho bài toán phân loại văn bản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745533" y="1028700"/>
            <a:ext cx="16959982" cy="8330173"/>
            <a:chOff x="0" y="0"/>
            <a:chExt cx="4466827" cy="2193955"/>
          </a:xfrm>
        </p:grpSpPr>
        <p:sp>
          <p:nvSpPr>
            <p:cNvPr name="Freeform 4" id="4"/>
            <p:cNvSpPr/>
            <p:nvPr/>
          </p:nvSpPr>
          <p:spPr>
            <a:xfrm flipH="false" flipV="false" rot="0">
              <a:off x="0" y="0"/>
              <a:ext cx="4466827" cy="2193955"/>
            </a:xfrm>
            <a:custGeom>
              <a:avLst/>
              <a:gdLst/>
              <a:ahLst/>
              <a:cxnLst/>
              <a:rect r="r" b="b" t="t" l="l"/>
              <a:pathLst>
                <a:path h="2193955" w="4466827">
                  <a:moveTo>
                    <a:pt x="0" y="0"/>
                  </a:moveTo>
                  <a:lnTo>
                    <a:pt x="4466827" y="0"/>
                  </a:lnTo>
                  <a:lnTo>
                    <a:pt x="4466827" y="2193955"/>
                  </a:lnTo>
                  <a:lnTo>
                    <a:pt x="0" y="2193955"/>
                  </a:lnTo>
                  <a:close/>
                </a:path>
              </a:pathLst>
            </a:custGeom>
            <a:solidFill>
              <a:srgbClr val="FFFFFF"/>
            </a:solidFill>
          </p:spPr>
        </p:sp>
        <p:sp>
          <p:nvSpPr>
            <p:cNvPr name="TextBox 5" id="5"/>
            <p:cNvSpPr txBox="true"/>
            <p:nvPr/>
          </p:nvSpPr>
          <p:spPr>
            <a:xfrm>
              <a:off x="0" y="28575"/>
              <a:ext cx="4466827" cy="2165380"/>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3175321">
            <a:off x="-1366085" y="204359"/>
            <a:ext cx="4223237" cy="2111619"/>
          </a:xfrm>
          <a:custGeom>
            <a:avLst/>
            <a:gdLst/>
            <a:ahLst/>
            <a:cxnLst/>
            <a:rect r="r" b="b" t="t" l="l"/>
            <a:pathLst>
              <a:path h="2111619" w="4223237">
                <a:moveTo>
                  <a:pt x="0" y="0"/>
                </a:moveTo>
                <a:lnTo>
                  <a:pt x="4223237" y="0"/>
                </a:lnTo>
                <a:lnTo>
                  <a:pt x="4223237" y="2111619"/>
                </a:lnTo>
                <a:lnTo>
                  <a:pt x="0" y="2111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4383642" y="-23805"/>
            <a:ext cx="1283303" cy="2057400"/>
          </a:xfrm>
          <a:custGeom>
            <a:avLst/>
            <a:gdLst/>
            <a:ahLst/>
            <a:cxnLst/>
            <a:rect r="r" b="b" t="t" l="l"/>
            <a:pathLst>
              <a:path h="2057400" w="1283303">
                <a:moveTo>
                  <a:pt x="0" y="0"/>
                </a:moveTo>
                <a:lnTo>
                  <a:pt x="1283303" y="0"/>
                </a:lnTo>
                <a:lnTo>
                  <a:pt x="1283303"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230600" y="0"/>
            <a:ext cx="1474915" cy="2009790"/>
            <a:chOff x="0" y="0"/>
            <a:chExt cx="660400" cy="899893"/>
          </a:xfrm>
        </p:grpSpPr>
        <p:sp>
          <p:nvSpPr>
            <p:cNvPr name="Freeform 9" id="9"/>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0" id="10"/>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16053994" y="5566620"/>
            <a:ext cx="3303043" cy="5191423"/>
          </a:xfrm>
          <a:custGeom>
            <a:avLst/>
            <a:gdLst/>
            <a:ahLst/>
            <a:cxnLst/>
            <a:rect r="r" b="b" t="t" l="l"/>
            <a:pathLst>
              <a:path h="5191423" w="3303043">
                <a:moveTo>
                  <a:pt x="0" y="0"/>
                </a:moveTo>
                <a:lnTo>
                  <a:pt x="3303043" y="0"/>
                </a:lnTo>
                <a:lnTo>
                  <a:pt x="3303043" y="5191424"/>
                </a:lnTo>
                <a:lnTo>
                  <a:pt x="0" y="5191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47624">
            <a:off x="-1102600" y="8695951"/>
            <a:ext cx="2658332" cy="1325843"/>
          </a:xfrm>
          <a:custGeom>
            <a:avLst/>
            <a:gdLst/>
            <a:ahLst/>
            <a:cxnLst/>
            <a:rect r="r" b="b" t="t" l="l"/>
            <a:pathLst>
              <a:path h="1325843" w="2658332">
                <a:moveTo>
                  <a:pt x="0" y="0"/>
                </a:moveTo>
                <a:lnTo>
                  <a:pt x="2658333" y="0"/>
                </a:lnTo>
                <a:lnTo>
                  <a:pt x="2658333" y="1325843"/>
                </a:lnTo>
                <a:lnTo>
                  <a:pt x="0" y="1325843"/>
                </a:lnTo>
                <a:lnTo>
                  <a:pt x="0" y="0"/>
                </a:lnTo>
                <a:close/>
              </a:path>
            </a:pathLst>
          </a:custGeom>
          <a:blipFill>
            <a:blip r:embed="rId10"/>
            <a:stretch>
              <a:fillRect l="0" t="0" r="0" b="0"/>
            </a:stretch>
          </a:blipFill>
        </p:spPr>
      </p:sp>
      <p:sp>
        <p:nvSpPr>
          <p:cNvPr name="Freeform 13" id="13"/>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1"/>
            <a:stretch>
              <a:fillRect l="0" t="0" r="0" b="0"/>
            </a:stretch>
          </a:blipFill>
        </p:spPr>
      </p:sp>
      <p:sp>
        <p:nvSpPr>
          <p:cNvPr name="Freeform 14" id="14"/>
          <p:cNvSpPr/>
          <p:nvPr/>
        </p:nvSpPr>
        <p:spPr>
          <a:xfrm flipH="false" flipV="false" rot="0">
            <a:off x="1399025" y="2146209"/>
            <a:ext cx="15121123" cy="6840823"/>
          </a:xfrm>
          <a:custGeom>
            <a:avLst/>
            <a:gdLst/>
            <a:ahLst/>
            <a:cxnLst/>
            <a:rect r="r" b="b" t="t" l="l"/>
            <a:pathLst>
              <a:path h="6840823" w="15121123">
                <a:moveTo>
                  <a:pt x="0" y="0"/>
                </a:moveTo>
                <a:lnTo>
                  <a:pt x="15121123" y="0"/>
                </a:lnTo>
                <a:lnTo>
                  <a:pt x="15121123" y="6840823"/>
                </a:lnTo>
                <a:lnTo>
                  <a:pt x="0" y="6840823"/>
                </a:lnTo>
                <a:lnTo>
                  <a:pt x="0" y="0"/>
                </a:lnTo>
                <a:close/>
              </a:path>
            </a:pathLst>
          </a:custGeom>
          <a:blipFill>
            <a:blip r:embed="rId12"/>
            <a:stretch>
              <a:fillRect l="0" t="0" r="0" b="0"/>
            </a:stretch>
          </a:blipFill>
        </p:spPr>
      </p:sp>
      <p:sp>
        <p:nvSpPr>
          <p:cNvPr name="TextBox 15" id="15"/>
          <p:cNvSpPr txBox="true"/>
          <p:nvPr/>
        </p:nvSpPr>
        <p:spPr>
          <a:xfrm rot="0">
            <a:off x="5296418" y="299743"/>
            <a:ext cx="7640663"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GIỚI THIỆU</a:t>
            </a:r>
          </a:p>
        </p:txBody>
      </p:sp>
      <p:sp>
        <p:nvSpPr>
          <p:cNvPr name="TextBox 16" id="16"/>
          <p:cNvSpPr txBox="true"/>
          <p:nvPr/>
        </p:nvSpPr>
        <p:spPr>
          <a:xfrm rot="0">
            <a:off x="17145124" y="8682232"/>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1</a:t>
            </a:r>
          </a:p>
        </p:txBody>
      </p:sp>
      <p:sp>
        <p:nvSpPr>
          <p:cNvPr name="TextBox 17" id="17"/>
          <p:cNvSpPr txBox="true"/>
          <p:nvPr/>
        </p:nvSpPr>
        <p:spPr>
          <a:xfrm rot="0">
            <a:off x="11628525" y="5982018"/>
            <a:ext cx="5376760" cy="833754"/>
          </a:xfrm>
          <a:prstGeom prst="rect">
            <a:avLst/>
          </a:prstGeom>
        </p:spPr>
        <p:txBody>
          <a:bodyPr anchor="t" rtlCol="false" tIns="0" lIns="0" bIns="0" rIns="0">
            <a:spAutoFit/>
          </a:bodyPr>
          <a:lstStyle/>
          <a:p>
            <a:pPr algn="l">
              <a:lnSpc>
                <a:spcPts val="3199"/>
              </a:lnSpc>
              <a:spcBef>
                <a:spcPct val="0"/>
              </a:spcBef>
            </a:pPr>
            <a:r>
              <a:rPr lang="en-US" sz="3199">
                <a:solidFill>
                  <a:srgbClr val="000000"/>
                </a:solidFill>
                <a:latin typeface="Crimson Pro"/>
                <a:ea typeface="Crimson Pro"/>
                <a:cs typeface="Crimson Pro"/>
                <a:sym typeface="Crimson Pro"/>
              </a:rPr>
              <a:t>Giúp người dùng tìm thấy sản phẩm phù hợp nhanh chóng</a:t>
            </a:r>
          </a:p>
        </p:txBody>
      </p:sp>
      <p:sp>
        <p:nvSpPr>
          <p:cNvPr name="TextBox 18" id="18"/>
          <p:cNvSpPr txBox="true"/>
          <p:nvPr/>
        </p:nvSpPr>
        <p:spPr>
          <a:xfrm rot="0">
            <a:off x="2284404" y="6182043"/>
            <a:ext cx="6024027" cy="433704"/>
          </a:xfrm>
          <a:prstGeom prst="rect">
            <a:avLst/>
          </a:prstGeom>
        </p:spPr>
        <p:txBody>
          <a:bodyPr anchor="t" rtlCol="false" tIns="0" lIns="0" bIns="0" rIns="0">
            <a:spAutoFit/>
          </a:bodyPr>
          <a:lstStyle/>
          <a:p>
            <a:pPr algn="l">
              <a:lnSpc>
                <a:spcPts val="3199"/>
              </a:lnSpc>
              <a:spcBef>
                <a:spcPct val="0"/>
              </a:spcBef>
            </a:pPr>
            <a:r>
              <a:rPr lang="en-US" sz="3199">
                <a:solidFill>
                  <a:srgbClr val="000000"/>
                </a:solidFill>
                <a:latin typeface="Crimson Pro"/>
                <a:ea typeface="Crimson Pro"/>
                <a:cs typeface="Crimson Pro"/>
                <a:sym typeface="Crimson Pro"/>
              </a:rPr>
              <a:t>Người dùng bị q</a:t>
            </a:r>
            <a:r>
              <a:rPr lang="en-US" sz="3199">
                <a:solidFill>
                  <a:srgbClr val="000000"/>
                </a:solidFill>
                <a:latin typeface="Crimson Pro"/>
                <a:ea typeface="Crimson Pro"/>
                <a:cs typeface="Crimson Pro"/>
                <a:sym typeface="Crimson Pro"/>
              </a:rPr>
              <a:t>uá tải thông tin</a:t>
            </a:r>
          </a:p>
        </p:txBody>
      </p:sp>
      <p:sp>
        <p:nvSpPr>
          <p:cNvPr name="TextBox 19" id="19"/>
          <p:cNvSpPr txBox="true"/>
          <p:nvPr/>
        </p:nvSpPr>
        <p:spPr>
          <a:xfrm rot="0">
            <a:off x="5871488" y="1345894"/>
            <a:ext cx="6255058" cy="590548"/>
          </a:xfrm>
          <a:prstGeom prst="rect">
            <a:avLst/>
          </a:prstGeom>
        </p:spPr>
        <p:txBody>
          <a:bodyPr anchor="t" rtlCol="false" tIns="0" lIns="0" bIns="0" rIns="0">
            <a:spAutoFit/>
          </a:bodyPr>
          <a:lstStyle/>
          <a:p>
            <a:pPr algn="ctr">
              <a:lnSpc>
                <a:spcPts val="4499"/>
              </a:lnSpc>
              <a:spcBef>
                <a:spcPct val="0"/>
              </a:spcBef>
            </a:pPr>
            <a:r>
              <a:rPr lang="en-US" sz="4499">
                <a:solidFill>
                  <a:srgbClr val="FF5757"/>
                </a:solidFill>
                <a:latin typeface="Crimson Pro Bold"/>
                <a:ea typeface="Crimson Pro Bold"/>
                <a:cs typeface="Crimson Pro Bold"/>
                <a:sym typeface="Crimson Pro Bold"/>
              </a:rPr>
              <a:t>BÀI TOÁN TƯ VẤN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471714" y="1004895"/>
            <a:ext cx="17398304" cy="8253405"/>
            <a:chOff x="0" y="0"/>
            <a:chExt cx="4582269" cy="2173736"/>
          </a:xfrm>
        </p:grpSpPr>
        <p:sp>
          <p:nvSpPr>
            <p:cNvPr name="Freeform 4" id="4"/>
            <p:cNvSpPr/>
            <p:nvPr/>
          </p:nvSpPr>
          <p:spPr>
            <a:xfrm flipH="false" flipV="false" rot="0">
              <a:off x="0" y="0"/>
              <a:ext cx="4582270" cy="2173736"/>
            </a:xfrm>
            <a:custGeom>
              <a:avLst/>
              <a:gdLst/>
              <a:ahLst/>
              <a:cxnLst/>
              <a:rect r="r" b="b" t="t" l="l"/>
              <a:pathLst>
                <a:path h="2173736" w="4582270">
                  <a:moveTo>
                    <a:pt x="0" y="0"/>
                  </a:moveTo>
                  <a:lnTo>
                    <a:pt x="4582270" y="0"/>
                  </a:lnTo>
                  <a:lnTo>
                    <a:pt x="4582270" y="2173736"/>
                  </a:lnTo>
                  <a:lnTo>
                    <a:pt x="0" y="2173736"/>
                  </a:lnTo>
                  <a:close/>
                </a:path>
              </a:pathLst>
            </a:custGeom>
            <a:solidFill>
              <a:srgbClr val="FFFFFF"/>
            </a:solidFill>
          </p:spPr>
        </p:sp>
        <p:sp>
          <p:nvSpPr>
            <p:cNvPr name="TextBox 5" id="5"/>
            <p:cNvSpPr txBox="true"/>
            <p:nvPr/>
          </p:nvSpPr>
          <p:spPr>
            <a:xfrm>
              <a:off x="0" y="28575"/>
              <a:ext cx="4582269" cy="2145161"/>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3175321">
            <a:off x="-1366085" y="204359"/>
            <a:ext cx="4223237" cy="2111619"/>
          </a:xfrm>
          <a:custGeom>
            <a:avLst/>
            <a:gdLst/>
            <a:ahLst/>
            <a:cxnLst/>
            <a:rect r="r" b="b" t="t" l="l"/>
            <a:pathLst>
              <a:path h="2111619" w="4223237">
                <a:moveTo>
                  <a:pt x="0" y="0"/>
                </a:moveTo>
                <a:lnTo>
                  <a:pt x="4223237" y="0"/>
                </a:lnTo>
                <a:lnTo>
                  <a:pt x="4223237" y="2111619"/>
                </a:lnTo>
                <a:lnTo>
                  <a:pt x="0" y="2111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4383642" y="-23805"/>
            <a:ext cx="1283303" cy="2057400"/>
          </a:xfrm>
          <a:custGeom>
            <a:avLst/>
            <a:gdLst/>
            <a:ahLst/>
            <a:cxnLst/>
            <a:rect r="r" b="b" t="t" l="l"/>
            <a:pathLst>
              <a:path h="2057400" w="1283303">
                <a:moveTo>
                  <a:pt x="0" y="0"/>
                </a:moveTo>
                <a:lnTo>
                  <a:pt x="1283303" y="0"/>
                </a:lnTo>
                <a:lnTo>
                  <a:pt x="1283303"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230600" y="0"/>
            <a:ext cx="1474915" cy="2009790"/>
            <a:chOff x="0" y="0"/>
            <a:chExt cx="660400" cy="899893"/>
          </a:xfrm>
        </p:grpSpPr>
        <p:sp>
          <p:nvSpPr>
            <p:cNvPr name="Freeform 9" id="9"/>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0" id="10"/>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16053994" y="5566620"/>
            <a:ext cx="3303043" cy="5191423"/>
          </a:xfrm>
          <a:custGeom>
            <a:avLst/>
            <a:gdLst/>
            <a:ahLst/>
            <a:cxnLst/>
            <a:rect r="r" b="b" t="t" l="l"/>
            <a:pathLst>
              <a:path h="5191423" w="3303043">
                <a:moveTo>
                  <a:pt x="0" y="0"/>
                </a:moveTo>
                <a:lnTo>
                  <a:pt x="3303043" y="0"/>
                </a:lnTo>
                <a:lnTo>
                  <a:pt x="3303043" y="5191424"/>
                </a:lnTo>
                <a:lnTo>
                  <a:pt x="0" y="5191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798367">
            <a:off x="-268056" y="8646171"/>
            <a:ext cx="2593513" cy="1224257"/>
          </a:xfrm>
          <a:custGeom>
            <a:avLst/>
            <a:gdLst/>
            <a:ahLst/>
            <a:cxnLst/>
            <a:rect r="r" b="b" t="t" l="l"/>
            <a:pathLst>
              <a:path h="1224257" w="2593513">
                <a:moveTo>
                  <a:pt x="0" y="0"/>
                </a:moveTo>
                <a:lnTo>
                  <a:pt x="2593512" y="0"/>
                </a:lnTo>
                <a:lnTo>
                  <a:pt x="2593512" y="1224258"/>
                </a:lnTo>
                <a:lnTo>
                  <a:pt x="0" y="1224258"/>
                </a:lnTo>
                <a:lnTo>
                  <a:pt x="0" y="0"/>
                </a:lnTo>
                <a:close/>
              </a:path>
            </a:pathLst>
          </a:custGeom>
          <a:blipFill>
            <a:blip r:embed="rId10"/>
            <a:stretch>
              <a:fillRect l="0" t="-2828" r="0" b="-2828"/>
            </a:stretch>
          </a:blipFill>
        </p:spPr>
      </p:sp>
      <p:sp>
        <p:nvSpPr>
          <p:cNvPr name="Freeform 13" id="13"/>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1"/>
            <a:stretch>
              <a:fillRect l="0" t="0" r="0" b="0"/>
            </a:stretch>
          </a:blipFill>
        </p:spPr>
      </p:sp>
      <p:sp>
        <p:nvSpPr>
          <p:cNvPr name="Freeform 14" id="14"/>
          <p:cNvSpPr/>
          <p:nvPr/>
        </p:nvSpPr>
        <p:spPr>
          <a:xfrm flipH="false" flipV="false" rot="0">
            <a:off x="3629482" y="1979394"/>
            <a:ext cx="11656003" cy="6354361"/>
          </a:xfrm>
          <a:custGeom>
            <a:avLst/>
            <a:gdLst/>
            <a:ahLst/>
            <a:cxnLst/>
            <a:rect r="r" b="b" t="t" l="l"/>
            <a:pathLst>
              <a:path h="6354361" w="11656003">
                <a:moveTo>
                  <a:pt x="0" y="0"/>
                </a:moveTo>
                <a:lnTo>
                  <a:pt x="11656003" y="0"/>
                </a:lnTo>
                <a:lnTo>
                  <a:pt x="11656003" y="6354360"/>
                </a:lnTo>
                <a:lnTo>
                  <a:pt x="0" y="6354360"/>
                </a:lnTo>
                <a:lnTo>
                  <a:pt x="0" y="0"/>
                </a:lnTo>
                <a:close/>
              </a:path>
            </a:pathLst>
          </a:custGeom>
          <a:blipFill>
            <a:blip r:embed="rId12"/>
            <a:stretch>
              <a:fillRect l="0" t="0" r="0" b="0"/>
            </a:stretch>
          </a:blipFill>
        </p:spPr>
      </p:sp>
      <p:sp>
        <p:nvSpPr>
          <p:cNvPr name="TextBox 15" id="15"/>
          <p:cNvSpPr txBox="true"/>
          <p:nvPr/>
        </p:nvSpPr>
        <p:spPr>
          <a:xfrm rot="0">
            <a:off x="5178686" y="427045"/>
            <a:ext cx="7640663"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Heavy"/>
                <a:ea typeface="Fira Sans Heavy"/>
                <a:cs typeface="Fira Sans Heavy"/>
                <a:sym typeface="Fira Sans Heavy"/>
              </a:rPr>
              <a:t>GIỚI THIỆU</a:t>
            </a:r>
          </a:p>
        </p:txBody>
      </p:sp>
      <p:sp>
        <p:nvSpPr>
          <p:cNvPr name="TextBox 16" id="16"/>
          <p:cNvSpPr txBox="true"/>
          <p:nvPr/>
        </p:nvSpPr>
        <p:spPr>
          <a:xfrm rot="0">
            <a:off x="2860972" y="8585231"/>
            <a:ext cx="13509467" cy="448309"/>
          </a:xfrm>
          <a:prstGeom prst="rect">
            <a:avLst/>
          </a:prstGeom>
        </p:spPr>
        <p:txBody>
          <a:bodyPr anchor="t" rtlCol="false" tIns="0" lIns="0" bIns="0" rIns="0">
            <a:spAutoFit/>
          </a:bodyPr>
          <a:lstStyle/>
          <a:p>
            <a:pPr algn="l">
              <a:lnSpc>
                <a:spcPts val="3399"/>
              </a:lnSpc>
              <a:spcBef>
                <a:spcPct val="0"/>
              </a:spcBef>
            </a:pPr>
            <a:r>
              <a:rPr lang="en-US" sz="3399">
                <a:solidFill>
                  <a:srgbClr val="000000"/>
                </a:solidFill>
                <a:latin typeface="Crimson Pro"/>
                <a:ea typeface="Crimson Pro"/>
                <a:cs typeface="Crimson Pro"/>
                <a:sym typeface="Crimson Pro"/>
              </a:rPr>
              <a:t>⇒ Dự đoán sở thích của nguời dùng trên các sản phẩm chưa trải nghiệm</a:t>
            </a:r>
          </a:p>
        </p:txBody>
      </p:sp>
      <p:sp>
        <p:nvSpPr>
          <p:cNvPr name="TextBox 17" id="17"/>
          <p:cNvSpPr txBox="true"/>
          <p:nvPr/>
        </p:nvSpPr>
        <p:spPr>
          <a:xfrm rot="0">
            <a:off x="5871488" y="1345894"/>
            <a:ext cx="6255058" cy="590548"/>
          </a:xfrm>
          <a:prstGeom prst="rect">
            <a:avLst/>
          </a:prstGeom>
        </p:spPr>
        <p:txBody>
          <a:bodyPr anchor="t" rtlCol="false" tIns="0" lIns="0" bIns="0" rIns="0">
            <a:spAutoFit/>
          </a:bodyPr>
          <a:lstStyle/>
          <a:p>
            <a:pPr algn="ctr">
              <a:lnSpc>
                <a:spcPts val="4499"/>
              </a:lnSpc>
              <a:spcBef>
                <a:spcPct val="0"/>
              </a:spcBef>
            </a:pPr>
            <a:r>
              <a:rPr lang="en-US" sz="4499">
                <a:solidFill>
                  <a:srgbClr val="FF5757"/>
                </a:solidFill>
                <a:latin typeface="Crimson Pro Bold"/>
                <a:ea typeface="Crimson Pro Bold"/>
                <a:cs typeface="Crimson Pro Bold"/>
                <a:sym typeface="Crimson Pro Bold"/>
              </a:rPr>
              <a:t>BÀI TOÁN TƯ VẤN</a:t>
            </a:r>
          </a:p>
        </p:txBody>
      </p:sp>
      <p:sp>
        <p:nvSpPr>
          <p:cNvPr name="Freeform 18" id="18"/>
          <p:cNvSpPr/>
          <p:nvPr/>
        </p:nvSpPr>
        <p:spPr>
          <a:xfrm flipH="false" flipV="false" rot="0">
            <a:off x="16230600" y="5757065"/>
            <a:ext cx="3278837" cy="5153378"/>
          </a:xfrm>
          <a:custGeom>
            <a:avLst/>
            <a:gdLst/>
            <a:ahLst/>
            <a:cxnLst/>
            <a:rect r="r" b="b" t="t" l="l"/>
            <a:pathLst>
              <a:path h="5153378" w="3278837">
                <a:moveTo>
                  <a:pt x="0" y="0"/>
                </a:moveTo>
                <a:lnTo>
                  <a:pt x="3278837" y="0"/>
                </a:lnTo>
                <a:lnTo>
                  <a:pt x="3278837" y="5153379"/>
                </a:lnTo>
                <a:lnTo>
                  <a:pt x="0" y="5153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7285480" y="8500141"/>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4170" y="1058832"/>
            <a:ext cx="17549116" cy="8199468"/>
            <a:chOff x="0" y="0"/>
            <a:chExt cx="4621989" cy="2159531"/>
          </a:xfrm>
        </p:grpSpPr>
        <p:sp>
          <p:nvSpPr>
            <p:cNvPr name="Freeform 5" id="5"/>
            <p:cNvSpPr/>
            <p:nvPr/>
          </p:nvSpPr>
          <p:spPr>
            <a:xfrm flipH="false" flipV="false" rot="0">
              <a:off x="0" y="0"/>
              <a:ext cx="4621989" cy="2159531"/>
            </a:xfrm>
            <a:custGeom>
              <a:avLst/>
              <a:gdLst/>
              <a:ahLst/>
              <a:cxnLst/>
              <a:rect r="r" b="b" t="t" l="l"/>
              <a:pathLst>
                <a:path h="2159531" w="4621989">
                  <a:moveTo>
                    <a:pt x="0" y="0"/>
                  </a:moveTo>
                  <a:lnTo>
                    <a:pt x="4621989" y="0"/>
                  </a:lnTo>
                  <a:lnTo>
                    <a:pt x="4621989" y="2159531"/>
                  </a:lnTo>
                  <a:lnTo>
                    <a:pt x="0" y="2159531"/>
                  </a:lnTo>
                  <a:close/>
                </a:path>
              </a:pathLst>
            </a:custGeom>
            <a:solidFill>
              <a:srgbClr val="FFFFFF"/>
            </a:solidFill>
          </p:spPr>
        </p:sp>
        <p:sp>
          <p:nvSpPr>
            <p:cNvPr name="TextBox 6" id="6"/>
            <p:cNvSpPr txBox="true"/>
            <p:nvPr/>
          </p:nvSpPr>
          <p:spPr>
            <a:xfrm>
              <a:off x="0" y="38100"/>
              <a:ext cx="4621989"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17259300" y="4908693"/>
            <a:ext cx="1517693" cy="2075478"/>
          </a:xfrm>
          <a:custGeom>
            <a:avLst/>
            <a:gdLst/>
            <a:ahLst/>
            <a:cxnLst/>
            <a:rect r="r" b="b" t="t" l="l"/>
            <a:pathLst>
              <a:path h="2075478" w="1517693">
                <a:moveTo>
                  <a:pt x="0" y="0"/>
                </a:moveTo>
                <a:lnTo>
                  <a:pt x="1517693" y="0"/>
                </a:lnTo>
                <a:lnTo>
                  <a:pt x="1517693" y="2075478"/>
                </a:lnTo>
                <a:lnTo>
                  <a:pt x="0" y="2075478"/>
                </a:lnTo>
                <a:lnTo>
                  <a:pt x="0" y="0"/>
                </a:lnTo>
                <a:close/>
              </a:path>
            </a:pathLst>
          </a:custGeom>
          <a:blipFill>
            <a:blip r:embed="rId12"/>
            <a:stretch>
              <a:fillRect l="0" t="0" r="0" b="0"/>
            </a:stretch>
          </a:blipFill>
        </p:spPr>
      </p:sp>
      <p:sp>
        <p:nvSpPr>
          <p:cNvPr name="Freeform 14" id="14"/>
          <p:cNvSpPr/>
          <p:nvPr/>
        </p:nvSpPr>
        <p:spPr>
          <a:xfrm flipH="false" flipV="false" rot="437024">
            <a:off x="684045" y="8177444"/>
            <a:ext cx="1580995" cy="1686395"/>
          </a:xfrm>
          <a:custGeom>
            <a:avLst/>
            <a:gdLst/>
            <a:ahLst/>
            <a:cxnLst/>
            <a:rect r="r" b="b" t="t" l="l"/>
            <a:pathLst>
              <a:path h="1686395" w="1580995">
                <a:moveTo>
                  <a:pt x="0" y="0"/>
                </a:moveTo>
                <a:lnTo>
                  <a:pt x="1580995" y="0"/>
                </a:lnTo>
                <a:lnTo>
                  <a:pt x="1580995" y="1686395"/>
                </a:lnTo>
                <a:lnTo>
                  <a:pt x="0" y="1686395"/>
                </a:lnTo>
                <a:lnTo>
                  <a:pt x="0" y="0"/>
                </a:lnTo>
                <a:close/>
              </a:path>
            </a:pathLst>
          </a:custGeom>
          <a:blipFill>
            <a:blip r:embed="rId13"/>
            <a:stretch>
              <a:fillRect l="0" t="0" r="0" b="0"/>
            </a:stretch>
          </a:blipFill>
        </p:spPr>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4"/>
            <a:stretch>
              <a:fillRect l="0" t="0" r="0" b="0"/>
            </a:stretch>
          </a:blipFill>
        </p:spPr>
      </p:sp>
      <p:sp>
        <p:nvSpPr>
          <p:cNvPr name="Freeform 16" id="16"/>
          <p:cNvSpPr/>
          <p:nvPr/>
        </p:nvSpPr>
        <p:spPr>
          <a:xfrm flipH="false" flipV="false" rot="0">
            <a:off x="2647390" y="1368138"/>
            <a:ext cx="12993219" cy="7884490"/>
          </a:xfrm>
          <a:custGeom>
            <a:avLst/>
            <a:gdLst/>
            <a:ahLst/>
            <a:cxnLst/>
            <a:rect r="r" b="b" t="t" l="l"/>
            <a:pathLst>
              <a:path h="7884490" w="12993219">
                <a:moveTo>
                  <a:pt x="0" y="0"/>
                </a:moveTo>
                <a:lnTo>
                  <a:pt x="12993220" y="0"/>
                </a:lnTo>
                <a:lnTo>
                  <a:pt x="12993220" y="7884491"/>
                </a:lnTo>
                <a:lnTo>
                  <a:pt x="0" y="7884491"/>
                </a:lnTo>
                <a:lnTo>
                  <a:pt x="0" y="0"/>
                </a:lnTo>
                <a:close/>
              </a:path>
            </a:pathLst>
          </a:custGeom>
          <a:blipFill>
            <a:blip r:embed="rId15"/>
            <a:stretch>
              <a:fillRect l="0" t="-2594" r="-2528" b="-2594"/>
            </a:stretch>
          </a:blipFill>
        </p:spPr>
      </p:sp>
      <p:sp>
        <p:nvSpPr>
          <p:cNvPr name="TextBox 17" id="17"/>
          <p:cNvSpPr txBox="true"/>
          <p:nvPr/>
        </p:nvSpPr>
        <p:spPr>
          <a:xfrm rot="0">
            <a:off x="3472810" y="427045"/>
            <a:ext cx="10615222"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8" id="18"/>
          <p:cNvSpPr txBox="true"/>
          <p:nvPr/>
        </p:nvSpPr>
        <p:spPr>
          <a:xfrm rot="0">
            <a:off x="17259300" y="8487242"/>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5604336"/>
            <a:ext cx="3795759" cy="5965830"/>
          </a:xfrm>
          <a:custGeom>
            <a:avLst/>
            <a:gdLst/>
            <a:ahLst/>
            <a:cxnLst/>
            <a:rect r="r" b="b" t="t" l="l"/>
            <a:pathLst>
              <a:path h="5965830" w="3795759">
                <a:moveTo>
                  <a:pt x="0" y="0"/>
                </a:moveTo>
                <a:lnTo>
                  <a:pt x="3795759" y="0"/>
                </a:lnTo>
                <a:lnTo>
                  <a:pt x="3795759" y="5965830"/>
                </a:lnTo>
                <a:lnTo>
                  <a:pt x="0" y="5965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84645" y="1028700"/>
            <a:ext cx="17500037" cy="8494219"/>
            <a:chOff x="0" y="0"/>
            <a:chExt cx="4609063" cy="2237161"/>
          </a:xfrm>
        </p:grpSpPr>
        <p:sp>
          <p:nvSpPr>
            <p:cNvPr name="Freeform 5" id="5"/>
            <p:cNvSpPr/>
            <p:nvPr/>
          </p:nvSpPr>
          <p:spPr>
            <a:xfrm flipH="false" flipV="false" rot="0">
              <a:off x="0" y="0"/>
              <a:ext cx="4609063" cy="2237161"/>
            </a:xfrm>
            <a:custGeom>
              <a:avLst/>
              <a:gdLst/>
              <a:ahLst/>
              <a:cxnLst/>
              <a:rect r="r" b="b" t="t" l="l"/>
              <a:pathLst>
                <a:path h="2237161" w="4609063">
                  <a:moveTo>
                    <a:pt x="0" y="0"/>
                  </a:moveTo>
                  <a:lnTo>
                    <a:pt x="4609063" y="0"/>
                  </a:lnTo>
                  <a:lnTo>
                    <a:pt x="4609063" y="2237161"/>
                  </a:lnTo>
                  <a:lnTo>
                    <a:pt x="0" y="2237161"/>
                  </a:lnTo>
                  <a:close/>
                </a:path>
              </a:pathLst>
            </a:custGeom>
            <a:solidFill>
              <a:srgbClr val="FFFFFF"/>
            </a:solidFill>
          </p:spPr>
        </p:sp>
        <p:sp>
          <p:nvSpPr>
            <p:cNvPr name="TextBox 6" id="6"/>
            <p:cNvSpPr txBox="true"/>
            <p:nvPr/>
          </p:nvSpPr>
          <p:spPr>
            <a:xfrm>
              <a:off x="0" y="38100"/>
              <a:ext cx="4609063" cy="219906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137878" y="7018893"/>
            <a:ext cx="4551273" cy="4551273"/>
          </a:xfrm>
          <a:custGeom>
            <a:avLst/>
            <a:gdLst/>
            <a:ahLst/>
            <a:cxnLst/>
            <a:rect r="r" b="b" t="t" l="l"/>
            <a:pathLst>
              <a:path h="4551273" w="4551273">
                <a:moveTo>
                  <a:pt x="0" y="0"/>
                </a:moveTo>
                <a:lnTo>
                  <a:pt x="4551274" y="0"/>
                </a:lnTo>
                <a:lnTo>
                  <a:pt x="4551274" y="4551273"/>
                </a:lnTo>
                <a:lnTo>
                  <a:pt x="0" y="45512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233340" y="8559609"/>
            <a:ext cx="1196491" cy="1276257"/>
          </a:xfrm>
          <a:custGeom>
            <a:avLst/>
            <a:gdLst/>
            <a:ahLst/>
            <a:cxnLst/>
            <a:rect r="r" b="b" t="t" l="l"/>
            <a:pathLst>
              <a:path h="1276257" w="1196491">
                <a:moveTo>
                  <a:pt x="0" y="0"/>
                </a:moveTo>
                <a:lnTo>
                  <a:pt x="1196491" y="0"/>
                </a:lnTo>
                <a:lnTo>
                  <a:pt x="1196491" y="1276257"/>
                </a:lnTo>
                <a:lnTo>
                  <a:pt x="0" y="1276257"/>
                </a:lnTo>
                <a:lnTo>
                  <a:pt x="0" y="0"/>
                </a:lnTo>
                <a:close/>
              </a:path>
            </a:pathLst>
          </a:custGeom>
          <a:blipFill>
            <a:blip r:embed="rId12"/>
            <a:stretch>
              <a:fillRect l="0" t="0" r="0" b="0"/>
            </a:stretch>
          </a:blipFill>
        </p:spPr>
      </p:sp>
      <p:sp>
        <p:nvSpPr>
          <p:cNvPr name="Freeform 14" id="14"/>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3"/>
            <a:stretch>
              <a:fillRect l="0" t="0" r="0" b="0"/>
            </a:stretch>
          </a:blipFill>
        </p:spPr>
      </p:sp>
      <p:sp>
        <p:nvSpPr>
          <p:cNvPr name="Freeform 15" id="15"/>
          <p:cNvSpPr/>
          <p:nvPr/>
        </p:nvSpPr>
        <p:spPr>
          <a:xfrm flipH="false" flipV="false" rot="0">
            <a:off x="5811101" y="7958618"/>
            <a:ext cx="7938607" cy="1218950"/>
          </a:xfrm>
          <a:custGeom>
            <a:avLst/>
            <a:gdLst/>
            <a:ahLst/>
            <a:cxnLst/>
            <a:rect r="r" b="b" t="t" l="l"/>
            <a:pathLst>
              <a:path h="1218950" w="7938607">
                <a:moveTo>
                  <a:pt x="0" y="0"/>
                </a:moveTo>
                <a:lnTo>
                  <a:pt x="7938607" y="0"/>
                </a:lnTo>
                <a:lnTo>
                  <a:pt x="7938607" y="1218950"/>
                </a:lnTo>
                <a:lnTo>
                  <a:pt x="0" y="1218950"/>
                </a:lnTo>
                <a:lnTo>
                  <a:pt x="0" y="0"/>
                </a:lnTo>
                <a:close/>
              </a:path>
            </a:pathLst>
          </a:custGeom>
          <a:blipFill>
            <a:blip r:embed="rId14"/>
            <a:stretch>
              <a:fillRect l="0" t="0" r="0" b="0"/>
            </a:stretch>
          </a:blipFill>
        </p:spPr>
      </p:sp>
      <p:sp>
        <p:nvSpPr>
          <p:cNvPr name="Freeform 16" id="16"/>
          <p:cNvSpPr/>
          <p:nvPr/>
        </p:nvSpPr>
        <p:spPr>
          <a:xfrm flipH="false" flipV="false" rot="0">
            <a:off x="817707" y="2009790"/>
            <a:ext cx="15969141" cy="5774223"/>
          </a:xfrm>
          <a:custGeom>
            <a:avLst/>
            <a:gdLst/>
            <a:ahLst/>
            <a:cxnLst/>
            <a:rect r="r" b="b" t="t" l="l"/>
            <a:pathLst>
              <a:path h="5774223" w="15969141">
                <a:moveTo>
                  <a:pt x="0" y="0"/>
                </a:moveTo>
                <a:lnTo>
                  <a:pt x="15969141" y="0"/>
                </a:lnTo>
                <a:lnTo>
                  <a:pt x="15969141" y="5774223"/>
                </a:lnTo>
                <a:lnTo>
                  <a:pt x="0" y="5774223"/>
                </a:lnTo>
                <a:lnTo>
                  <a:pt x="0" y="0"/>
                </a:lnTo>
                <a:close/>
              </a:path>
            </a:pathLst>
          </a:custGeom>
          <a:blipFill>
            <a:blip r:embed="rId15"/>
            <a:stretch>
              <a:fillRect l="0" t="0" r="0" b="0"/>
            </a:stretch>
          </a:blipFill>
        </p:spPr>
      </p:sp>
      <p:sp>
        <p:nvSpPr>
          <p:cNvPr name="TextBox 17" id="17"/>
          <p:cNvSpPr txBox="true"/>
          <p:nvPr/>
        </p:nvSpPr>
        <p:spPr>
          <a:xfrm rot="0">
            <a:off x="1795172" y="407995"/>
            <a:ext cx="14014211" cy="523876"/>
          </a:xfrm>
          <a:prstGeom prst="rect">
            <a:avLst/>
          </a:prstGeom>
        </p:spPr>
        <p:txBody>
          <a:bodyPr anchor="t" rtlCol="false" tIns="0" lIns="0" bIns="0" rIns="0">
            <a:spAutoFit/>
          </a:bodyPr>
          <a:lstStyle/>
          <a:p>
            <a:pPr algn="ctr">
              <a:lnSpc>
                <a:spcPts val="3600"/>
              </a:lnSpc>
            </a:pPr>
            <a:r>
              <a:rPr lang="en-US" sz="4500">
                <a:solidFill>
                  <a:srgbClr val="2B5796"/>
                </a:solidFill>
                <a:latin typeface="Fira Sans Bold"/>
                <a:ea typeface="Fira Sans Bold"/>
                <a:cs typeface="Fira Sans Bold"/>
                <a:sym typeface="Fira Sans Bold"/>
              </a:rPr>
              <a:t>CÁC NGHIÊN CỨU LIÊN QUAN</a:t>
            </a:r>
          </a:p>
        </p:txBody>
      </p:sp>
      <p:sp>
        <p:nvSpPr>
          <p:cNvPr name="TextBox 18" id="18"/>
          <p:cNvSpPr txBox="true"/>
          <p:nvPr/>
        </p:nvSpPr>
        <p:spPr>
          <a:xfrm rot="0">
            <a:off x="1715187" y="1076339"/>
            <a:ext cx="14174181" cy="762001"/>
          </a:xfrm>
          <a:prstGeom prst="rect">
            <a:avLst/>
          </a:prstGeom>
        </p:spPr>
        <p:txBody>
          <a:bodyPr anchor="t" rtlCol="false" tIns="0" lIns="0" bIns="0" rIns="0">
            <a:spAutoFit/>
          </a:bodyPr>
          <a:lstStyle/>
          <a:p>
            <a:pPr algn="ctr">
              <a:lnSpc>
                <a:spcPts val="6299"/>
              </a:lnSpc>
            </a:pPr>
            <a:r>
              <a:rPr lang="en-US" sz="4499">
                <a:solidFill>
                  <a:srgbClr val="FF5757"/>
                </a:solidFill>
                <a:latin typeface="Crimson Pro Bold"/>
                <a:ea typeface="Crimson Pro Bold"/>
                <a:cs typeface="Crimson Pro Bold"/>
                <a:sym typeface="Crimson Pro Bold"/>
              </a:rPr>
              <a:t>Mô hình nhân tố ẩn</a:t>
            </a:r>
          </a:p>
        </p:txBody>
      </p:sp>
      <p:sp>
        <p:nvSpPr>
          <p:cNvPr name="TextBox 19" id="19"/>
          <p:cNvSpPr txBox="true"/>
          <p:nvPr/>
        </p:nvSpPr>
        <p:spPr>
          <a:xfrm rot="0">
            <a:off x="2433229" y="8335510"/>
            <a:ext cx="3221831"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Tối ưu hàm mục tiêu:</a:t>
            </a:r>
          </a:p>
        </p:txBody>
      </p:sp>
      <p:sp>
        <p:nvSpPr>
          <p:cNvPr name="TextBox 20" id="20"/>
          <p:cNvSpPr txBox="true"/>
          <p:nvPr/>
        </p:nvSpPr>
        <p:spPr>
          <a:xfrm rot="0">
            <a:off x="17145124" y="8724900"/>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93090" y="1004895"/>
            <a:ext cx="17270805" cy="8199468"/>
            <a:chOff x="0" y="0"/>
            <a:chExt cx="4548689" cy="2159531"/>
          </a:xfrm>
        </p:grpSpPr>
        <p:sp>
          <p:nvSpPr>
            <p:cNvPr name="Freeform 5" id="5"/>
            <p:cNvSpPr/>
            <p:nvPr/>
          </p:nvSpPr>
          <p:spPr>
            <a:xfrm flipH="false" flipV="false" rot="0">
              <a:off x="0" y="0"/>
              <a:ext cx="4548689" cy="2159531"/>
            </a:xfrm>
            <a:custGeom>
              <a:avLst/>
              <a:gdLst/>
              <a:ahLst/>
              <a:cxnLst/>
              <a:rect r="r" b="b" t="t" l="l"/>
              <a:pathLst>
                <a:path h="2159531" w="4548689">
                  <a:moveTo>
                    <a:pt x="0" y="0"/>
                  </a:moveTo>
                  <a:lnTo>
                    <a:pt x="4548689" y="0"/>
                  </a:lnTo>
                  <a:lnTo>
                    <a:pt x="4548689" y="2159531"/>
                  </a:lnTo>
                  <a:lnTo>
                    <a:pt x="0" y="2159531"/>
                  </a:lnTo>
                  <a:close/>
                </a:path>
              </a:pathLst>
            </a:custGeom>
            <a:solidFill>
              <a:srgbClr val="FFFFFF"/>
            </a:solidFill>
          </p:spPr>
        </p:sp>
        <p:sp>
          <p:nvSpPr>
            <p:cNvPr name="TextBox 6" id="6"/>
            <p:cNvSpPr txBox="true"/>
            <p:nvPr/>
          </p:nvSpPr>
          <p:spPr>
            <a:xfrm>
              <a:off x="0" y="38100"/>
              <a:ext cx="4548689"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13922252" y="8164851"/>
            <a:ext cx="1599170" cy="2186899"/>
          </a:xfrm>
          <a:custGeom>
            <a:avLst/>
            <a:gdLst/>
            <a:ahLst/>
            <a:cxnLst/>
            <a:rect r="r" b="b" t="t" l="l"/>
            <a:pathLst>
              <a:path h="2186899" w="1599170">
                <a:moveTo>
                  <a:pt x="0" y="0"/>
                </a:moveTo>
                <a:lnTo>
                  <a:pt x="1599170" y="0"/>
                </a:lnTo>
                <a:lnTo>
                  <a:pt x="1599170" y="2186898"/>
                </a:lnTo>
                <a:lnTo>
                  <a:pt x="0" y="2186898"/>
                </a:lnTo>
                <a:lnTo>
                  <a:pt x="0" y="0"/>
                </a:lnTo>
                <a:close/>
              </a:path>
            </a:pathLst>
          </a:custGeom>
          <a:blipFill>
            <a:blip r:embed="rId12"/>
            <a:stretch>
              <a:fillRect l="0" t="0" r="0" b="0"/>
            </a:stretch>
          </a:blipFill>
        </p:spPr>
      </p:sp>
      <p:sp>
        <p:nvSpPr>
          <p:cNvPr name="Freeform 14" id="14"/>
          <p:cNvSpPr/>
          <p:nvPr/>
        </p:nvSpPr>
        <p:spPr>
          <a:xfrm flipH="false" flipV="false" rot="437024">
            <a:off x="301931" y="8645878"/>
            <a:ext cx="1453537" cy="1453537"/>
          </a:xfrm>
          <a:custGeom>
            <a:avLst/>
            <a:gdLst/>
            <a:ahLst/>
            <a:cxnLst/>
            <a:rect r="r" b="b" t="t" l="l"/>
            <a:pathLst>
              <a:path h="1453537" w="1453537">
                <a:moveTo>
                  <a:pt x="0" y="0"/>
                </a:moveTo>
                <a:lnTo>
                  <a:pt x="1453538" y="0"/>
                </a:lnTo>
                <a:lnTo>
                  <a:pt x="1453538" y="1453537"/>
                </a:lnTo>
                <a:lnTo>
                  <a:pt x="0" y="1453537"/>
                </a:lnTo>
                <a:lnTo>
                  <a:pt x="0" y="0"/>
                </a:lnTo>
                <a:close/>
              </a:path>
            </a:pathLst>
          </a:custGeom>
          <a:blipFill>
            <a:blip r:embed="rId13"/>
            <a:stretch>
              <a:fillRect l="0" t="-4508" r="0" b="-2158"/>
            </a:stretch>
          </a:blipFill>
        </p:spPr>
      </p:sp>
      <p:sp>
        <p:nvSpPr>
          <p:cNvPr name="Freeform 15" id="15"/>
          <p:cNvSpPr/>
          <p:nvPr/>
        </p:nvSpPr>
        <p:spPr>
          <a:xfrm flipH="false" flipV="false" rot="0">
            <a:off x="2672693" y="3306699"/>
            <a:ext cx="13180241" cy="3067037"/>
          </a:xfrm>
          <a:custGeom>
            <a:avLst/>
            <a:gdLst/>
            <a:ahLst/>
            <a:cxnLst/>
            <a:rect r="r" b="b" t="t" l="l"/>
            <a:pathLst>
              <a:path h="3067037" w="13180241">
                <a:moveTo>
                  <a:pt x="0" y="0"/>
                </a:moveTo>
                <a:lnTo>
                  <a:pt x="13180242" y="0"/>
                </a:lnTo>
                <a:lnTo>
                  <a:pt x="13180242" y="3067037"/>
                </a:lnTo>
                <a:lnTo>
                  <a:pt x="0" y="3067037"/>
                </a:lnTo>
                <a:lnTo>
                  <a:pt x="0" y="0"/>
                </a:lnTo>
                <a:close/>
              </a:path>
            </a:pathLst>
          </a:custGeom>
          <a:blipFill>
            <a:blip r:embed="rId14"/>
            <a:stretch>
              <a:fillRect l="0" t="-740" r="0" b="-692"/>
            </a:stretch>
          </a:blipFill>
        </p:spPr>
      </p:sp>
      <p:sp>
        <p:nvSpPr>
          <p:cNvPr name="Freeform 16" id="16"/>
          <p:cNvSpPr/>
          <p:nvPr/>
        </p:nvSpPr>
        <p:spPr>
          <a:xfrm flipH="false" flipV="false" rot="0">
            <a:off x="14199984" y="4957723"/>
            <a:ext cx="1321438" cy="1136721"/>
          </a:xfrm>
          <a:custGeom>
            <a:avLst/>
            <a:gdLst/>
            <a:ahLst/>
            <a:cxnLst/>
            <a:rect r="r" b="b" t="t" l="l"/>
            <a:pathLst>
              <a:path h="1136721" w="1321438">
                <a:moveTo>
                  <a:pt x="0" y="0"/>
                </a:moveTo>
                <a:lnTo>
                  <a:pt x="1321438" y="0"/>
                </a:lnTo>
                <a:lnTo>
                  <a:pt x="1321438" y="1136721"/>
                </a:lnTo>
                <a:lnTo>
                  <a:pt x="0" y="1136721"/>
                </a:lnTo>
                <a:lnTo>
                  <a:pt x="0" y="0"/>
                </a:lnTo>
                <a:close/>
              </a:path>
            </a:pathLst>
          </a:custGeom>
          <a:blipFill>
            <a:blip r:embed="rId15"/>
            <a:stretch>
              <a:fillRect l="0" t="0" r="0" b="0"/>
            </a:stretch>
          </a:blipFill>
        </p:spPr>
      </p:sp>
      <p:sp>
        <p:nvSpPr>
          <p:cNvPr name="TextBox 17" id="17"/>
          <p:cNvSpPr txBox="true"/>
          <p:nvPr/>
        </p:nvSpPr>
        <p:spPr>
          <a:xfrm rot="0">
            <a:off x="4951914" y="372768"/>
            <a:ext cx="885995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8" id="18"/>
          <p:cNvSpPr txBox="true"/>
          <p:nvPr/>
        </p:nvSpPr>
        <p:spPr>
          <a:xfrm rot="0">
            <a:off x="2056419" y="1162685"/>
            <a:ext cx="14174181" cy="762001"/>
          </a:xfrm>
          <a:prstGeom prst="rect">
            <a:avLst/>
          </a:prstGeom>
        </p:spPr>
        <p:txBody>
          <a:bodyPr anchor="t" rtlCol="false" tIns="0" lIns="0" bIns="0" rIns="0">
            <a:spAutoFit/>
          </a:bodyPr>
          <a:lstStyle/>
          <a:p>
            <a:pPr algn="ctr">
              <a:lnSpc>
                <a:spcPts val="6299"/>
              </a:lnSpc>
            </a:pPr>
            <a:r>
              <a:rPr lang="en-US" sz="4499">
                <a:solidFill>
                  <a:srgbClr val="FF5757"/>
                </a:solidFill>
                <a:latin typeface="Crimson Pro Bold"/>
                <a:ea typeface="Crimson Pro Bold"/>
                <a:cs typeface="Crimson Pro Bold"/>
                <a:sym typeface="Crimson Pro Bold"/>
              </a:rPr>
              <a:t>Mô hình nhân tố ẩn</a:t>
            </a:r>
          </a:p>
        </p:txBody>
      </p:sp>
      <p:sp>
        <p:nvSpPr>
          <p:cNvPr name="TextBox 19" id="19"/>
          <p:cNvSpPr txBox="true"/>
          <p:nvPr/>
        </p:nvSpPr>
        <p:spPr>
          <a:xfrm rot="0">
            <a:off x="1515228" y="2391410"/>
            <a:ext cx="315587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Hàm mục tiêu</a:t>
            </a:r>
          </a:p>
        </p:txBody>
      </p:sp>
      <p:sp>
        <p:nvSpPr>
          <p:cNvPr name="TextBox 20" id="20"/>
          <p:cNvSpPr txBox="true"/>
          <p:nvPr/>
        </p:nvSpPr>
        <p:spPr>
          <a:xfrm rot="0">
            <a:off x="1726689" y="7023697"/>
            <a:ext cx="11531857" cy="448309"/>
          </a:xfrm>
          <a:prstGeom prst="rect">
            <a:avLst/>
          </a:prstGeom>
        </p:spPr>
        <p:txBody>
          <a:bodyPr anchor="t" rtlCol="false" tIns="0" lIns="0" bIns="0" rIns="0">
            <a:spAutoFit/>
          </a:bodyPr>
          <a:lstStyle/>
          <a:p>
            <a:pPr algn="ctr">
              <a:lnSpc>
                <a:spcPts val="3399"/>
              </a:lnSpc>
              <a:spcBef>
                <a:spcPct val="0"/>
              </a:spcBef>
            </a:pPr>
            <a:r>
              <a:rPr lang="en-US" sz="3399">
                <a:solidFill>
                  <a:srgbClr val="000000"/>
                </a:solidFill>
                <a:latin typeface="Crimson Pro"/>
                <a:ea typeface="Crimson Pro"/>
                <a:cs typeface="Crimson Pro"/>
                <a:sym typeface="Crimson Pro"/>
              </a:rPr>
              <a:t>⇒ Sử dụng thuật toán Stochastic Gradient Descent (SGD)</a:t>
            </a:r>
          </a:p>
        </p:txBody>
      </p:sp>
      <p:sp>
        <p:nvSpPr>
          <p:cNvPr name="Freeform 21" id="21"/>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6"/>
            <a:stretch>
              <a:fillRect l="0" t="0" r="0" b="0"/>
            </a:stretch>
          </a:blipFill>
        </p:spPr>
      </p:sp>
      <p:sp>
        <p:nvSpPr>
          <p:cNvPr name="Freeform 22" id="22"/>
          <p:cNvSpPr/>
          <p:nvPr/>
        </p:nvSpPr>
        <p:spPr>
          <a:xfrm flipH="false" flipV="false" rot="0">
            <a:off x="7004029" y="7755155"/>
            <a:ext cx="5677987" cy="686768"/>
          </a:xfrm>
          <a:custGeom>
            <a:avLst/>
            <a:gdLst/>
            <a:ahLst/>
            <a:cxnLst/>
            <a:rect r="r" b="b" t="t" l="l"/>
            <a:pathLst>
              <a:path h="686768" w="5677987">
                <a:moveTo>
                  <a:pt x="0" y="0"/>
                </a:moveTo>
                <a:lnTo>
                  <a:pt x="5677986" y="0"/>
                </a:lnTo>
                <a:lnTo>
                  <a:pt x="5677986" y="686768"/>
                </a:lnTo>
                <a:lnTo>
                  <a:pt x="0" y="686768"/>
                </a:lnTo>
                <a:lnTo>
                  <a:pt x="0" y="0"/>
                </a:lnTo>
                <a:close/>
              </a:path>
            </a:pathLst>
          </a:custGeom>
          <a:blipFill>
            <a:blip r:embed="rId17"/>
            <a:stretch>
              <a:fillRect l="0" t="0" r="0" b="-2661"/>
            </a:stretch>
          </a:blipFill>
        </p:spPr>
      </p:sp>
      <p:sp>
        <p:nvSpPr>
          <p:cNvPr name="TextBox 23" id="23"/>
          <p:cNvSpPr txBox="true"/>
          <p:nvPr/>
        </p:nvSpPr>
        <p:spPr>
          <a:xfrm rot="0">
            <a:off x="1515228" y="7861533"/>
            <a:ext cx="515743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rimson Pro"/>
                <a:ea typeface="Crimson Pro"/>
                <a:cs typeface="Crimson Pro"/>
                <a:sym typeface="Crimson Pro"/>
              </a:rPr>
              <a:t>Dự đoán đánh giá khuyết:</a:t>
            </a:r>
          </a:p>
        </p:txBody>
      </p:sp>
      <p:sp>
        <p:nvSpPr>
          <p:cNvPr name="TextBox 24" id="24"/>
          <p:cNvSpPr txBox="true"/>
          <p:nvPr/>
        </p:nvSpPr>
        <p:spPr>
          <a:xfrm rot="0">
            <a:off x="17090937" y="8483400"/>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93090" y="1004895"/>
            <a:ext cx="17270805" cy="8199468"/>
            <a:chOff x="0" y="0"/>
            <a:chExt cx="4548689" cy="2159531"/>
          </a:xfrm>
        </p:grpSpPr>
        <p:sp>
          <p:nvSpPr>
            <p:cNvPr name="Freeform 5" id="5"/>
            <p:cNvSpPr/>
            <p:nvPr/>
          </p:nvSpPr>
          <p:spPr>
            <a:xfrm flipH="false" flipV="false" rot="0">
              <a:off x="0" y="0"/>
              <a:ext cx="4548689" cy="2159531"/>
            </a:xfrm>
            <a:custGeom>
              <a:avLst/>
              <a:gdLst/>
              <a:ahLst/>
              <a:cxnLst/>
              <a:rect r="r" b="b" t="t" l="l"/>
              <a:pathLst>
                <a:path h="2159531" w="4548689">
                  <a:moveTo>
                    <a:pt x="0" y="0"/>
                  </a:moveTo>
                  <a:lnTo>
                    <a:pt x="4548689" y="0"/>
                  </a:lnTo>
                  <a:lnTo>
                    <a:pt x="4548689" y="2159531"/>
                  </a:lnTo>
                  <a:lnTo>
                    <a:pt x="0" y="2159531"/>
                  </a:lnTo>
                  <a:close/>
                </a:path>
              </a:pathLst>
            </a:custGeom>
            <a:solidFill>
              <a:srgbClr val="FFFFFF"/>
            </a:solidFill>
          </p:spPr>
        </p:sp>
        <p:sp>
          <p:nvSpPr>
            <p:cNvPr name="TextBox 6" id="6"/>
            <p:cNvSpPr txBox="true"/>
            <p:nvPr/>
          </p:nvSpPr>
          <p:spPr>
            <a:xfrm>
              <a:off x="0" y="38100"/>
              <a:ext cx="4548689" cy="2121431"/>
            </a:xfrm>
            <a:prstGeom prst="rect">
              <a:avLst/>
            </a:prstGeom>
          </p:spPr>
          <p:txBody>
            <a:bodyPr anchor="ctr" rtlCol="false" tIns="50800" lIns="50800" bIns="50800" rIns="50800"/>
            <a:lstStyle/>
            <a:p>
              <a:pPr algn="ctr">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437024">
            <a:off x="301931" y="8645878"/>
            <a:ext cx="1453537" cy="1453537"/>
          </a:xfrm>
          <a:custGeom>
            <a:avLst/>
            <a:gdLst/>
            <a:ahLst/>
            <a:cxnLst/>
            <a:rect r="r" b="b" t="t" l="l"/>
            <a:pathLst>
              <a:path h="1453537" w="1453537">
                <a:moveTo>
                  <a:pt x="0" y="0"/>
                </a:moveTo>
                <a:lnTo>
                  <a:pt x="1453538" y="0"/>
                </a:lnTo>
                <a:lnTo>
                  <a:pt x="1453538" y="1453537"/>
                </a:lnTo>
                <a:lnTo>
                  <a:pt x="0" y="1453537"/>
                </a:lnTo>
                <a:lnTo>
                  <a:pt x="0" y="0"/>
                </a:lnTo>
                <a:close/>
              </a:path>
            </a:pathLst>
          </a:custGeom>
          <a:blipFill>
            <a:blip r:embed="rId12"/>
            <a:stretch>
              <a:fillRect l="0" t="-4508" r="0" b="-2158"/>
            </a:stretch>
          </a:blipFill>
        </p:spPr>
      </p:sp>
      <p:sp>
        <p:nvSpPr>
          <p:cNvPr name="Freeform 14" id="14"/>
          <p:cNvSpPr/>
          <p:nvPr/>
        </p:nvSpPr>
        <p:spPr>
          <a:xfrm flipH="false" flipV="false" rot="0">
            <a:off x="14199984" y="4957723"/>
            <a:ext cx="1321438" cy="1136721"/>
          </a:xfrm>
          <a:custGeom>
            <a:avLst/>
            <a:gdLst/>
            <a:ahLst/>
            <a:cxnLst/>
            <a:rect r="r" b="b" t="t" l="l"/>
            <a:pathLst>
              <a:path h="1136721" w="1321438">
                <a:moveTo>
                  <a:pt x="0" y="0"/>
                </a:moveTo>
                <a:lnTo>
                  <a:pt x="1321438" y="0"/>
                </a:lnTo>
                <a:lnTo>
                  <a:pt x="1321438" y="1136721"/>
                </a:lnTo>
                <a:lnTo>
                  <a:pt x="0" y="1136721"/>
                </a:lnTo>
                <a:lnTo>
                  <a:pt x="0" y="0"/>
                </a:lnTo>
                <a:close/>
              </a:path>
            </a:pathLst>
          </a:custGeom>
          <a:blipFill>
            <a:blip r:embed="rId13"/>
            <a:stretch>
              <a:fillRect l="0" t="0" r="0" b="0"/>
            </a:stretch>
          </a:blipFill>
        </p:spPr>
      </p:sp>
      <p:sp>
        <p:nvSpPr>
          <p:cNvPr name="Freeform 15" id="15"/>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4"/>
            <a:stretch>
              <a:fillRect l="0" t="0" r="0" b="0"/>
            </a:stretch>
          </a:blipFill>
        </p:spPr>
      </p:sp>
      <p:sp>
        <p:nvSpPr>
          <p:cNvPr name="Freeform 16" id="16"/>
          <p:cNvSpPr/>
          <p:nvPr/>
        </p:nvSpPr>
        <p:spPr>
          <a:xfrm flipH="false" flipV="false" rot="0">
            <a:off x="5063544" y="1840548"/>
            <a:ext cx="8018944" cy="7106018"/>
          </a:xfrm>
          <a:custGeom>
            <a:avLst/>
            <a:gdLst/>
            <a:ahLst/>
            <a:cxnLst/>
            <a:rect r="r" b="b" t="t" l="l"/>
            <a:pathLst>
              <a:path h="7106018" w="8018944">
                <a:moveTo>
                  <a:pt x="0" y="0"/>
                </a:moveTo>
                <a:lnTo>
                  <a:pt x="8018944" y="0"/>
                </a:lnTo>
                <a:lnTo>
                  <a:pt x="8018944" y="7106018"/>
                </a:lnTo>
                <a:lnTo>
                  <a:pt x="0" y="7106018"/>
                </a:lnTo>
                <a:lnTo>
                  <a:pt x="0" y="0"/>
                </a:lnTo>
                <a:close/>
              </a:path>
            </a:pathLst>
          </a:custGeom>
          <a:blipFill>
            <a:blip r:embed="rId15"/>
            <a:stretch>
              <a:fillRect l="0" t="0" r="0" b="0"/>
            </a:stretch>
          </a:blipFill>
        </p:spPr>
      </p:sp>
      <p:sp>
        <p:nvSpPr>
          <p:cNvPr name="TextBox 17" id="17"/>
          <p:cNvSpPr txBox="true"/>
          <p:nvPr/>
        </p:nvSpPr>
        <p:spPr>
          <a:xfrm rot="0">
            <a:off x="4951914" y="372768"/>
            <a:ext cx="8859951" cy="577850"/>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18" id="18"/>
          <p:cNvSpPr txBox="true"/>
          <p:nvPr/>
        </p:nvSpPr>
        <p:spPr>
          <a:xfrm rot="0">
            <a:off x="1985926" y="971720"/>
            <a:ext cx="14174181" cy="762001"/>
          </a:xfrm>
          <a:prstGeom prst="rect">
            <a:avLst/>
          </a:prstGeom>
        </p:spPr>
        <p:txBody>
          <a:bodyPr anchor="t" rtlCol="false" tIns="0" lIns="0" bIns="0" rIns="0">
            <a:spAutoFit/>
          </a:bodyPr>
          <a:lstStyle/>
          <a:p>
            <a:pPr algn="ctr">
              <a:lnSpc>
                <a:spcPts val="6299"/>
              </a:lnSpc>
            </a:pPr>
            <a:r>
              <a:rPr lang="en-US" sz="4499">
                <a:solidFill>
                  <a:srgbClr val="FF5757"/>
                </a:solidFill>
                <a:latin typeface="Crimson Pro Bold"/>
                <a:ea typeface="Crimson Pro Bold"/>
                <a:cs typeface="Crimson Pro Bold"/>
                <a:sym typeface="Crimson Pro Bold"/>
              </a:rPr>
              <a:t>Xu hướng tư vấn nhóm</a:t>
            </a:r>
          </a:p>
        </p:txBody>
      </p:sp>
      <p:sp>
        <p:nvSpPr>
          <p:cNvPr name="TextBox 19" id="19"/>
          <p:cNvSpPr txBox="true"/>
          <p:nvPr/>
        </p:nvSpPr>
        <p:spPr>
          <a:xfrm rot="0">
            <a:off x="17090937" y="8483400"/>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394170" y="3086100"/>
            <a:ext cx="5397987" cy="8484066"/>
          </a:xfrm>
          <a:custGeom>
            <a:avLst/>
            <a:gdLst/>
            <a:ahLst/>
            <a:cxnLst/>
            <a:rect r="r" b="b" t="t" l="l"/>
            <a:pathLst>
              <a:path h="8484066" w="5397987">
                <a:moveTo>
                  <a:pt x="0" y="0"/>
                </a:moveTo>
                <a:lnTo>
                  <a:pt x="5397987" y="0"/>
                </a:lnTo>
                <a:lnTo>
                  <a:pt x="5397987" y="8484066"/>
                </a:lnTo>
                <a:lnTo>
                  <a:pt x="0" y="848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72143" y="1174294"/>
            <a:ext cx="17625606" cy="8084006"/>
            <a:chOff x="0" y="0"/>
            <a:chExt cx="4642135" cy="2129121"/>
          </a:xfrm>
        </p:grpSpPr>
        <p:sp>
          <p:nvSpPr>
            <p:cNvPr name="Freeform 5" id="5"/>
            <p:cNvSpPr/>
            <p:nvPr/>
          </p:nvSpPr>
          <p:spPr>
            <a:xfrm flipH="false" flipV="false" rot="0">
              <a:off x="0" y="0"/>
              <a:ext cx="4642135" cy="2129121"/>
            </a:xfrm>
            <a:custGeom>
              <a:avLst/>
              <a:gdLst/>
              <a:ahLst/>
              <a:cxnLst/>
              <a:rect r="r" b="b" t="t" l="l"/>
              <a:pathLst>
                <a:path h="2129121" w="4642135">
                  <a:moveTo>
                    <a:pt x="0" y="0"/>
                  </a:moveTo>
                  <a:lnTo>
                    <a:pt x="4642135" y="0"/>
                  </a:lnTo>
                  <a:lnTo>
                    <a:pt x="4642135" y="2129121"/>
                  </a:lnTo>
                  <a:lnTo>
                    <a:pt x="0" y="2129121"/>
                  </a:lnTo>
                  <a:close/>
                </a:path>
              </a:pathLst>
            </a:custGeom>
            <a:solidFill>
              <a:srgbClr val="FFFFFF"/>
            </a:solidFill>
          </p:spPr>
        </p:sp>
        <p:sp>
          <p:nvSpPr>
            <p:cNvPr name="TextBox 6" id="6"/>
            <p:cNvSpPr txBox="true"/>
            <p:nvPr/>
          </p:nvSpPr>
          <p:spPr>
            <a:xfrm>
              <a:off x="0" y="38100"/>
              <a:ext cx="4642135" cy="2091021"/>
            </a:xfrm>
            <a:prstGeom prst="rect">
              <a:avLst/>
            </a:prstGeom>
          </p:spPr>
          <p:txBody>
            <a:bodyPr anchor="ctr" rtlCol="false" tIns="50800" lIns="50800" bIns="50800" rIns="50800"/>
            <a:lstStyle/>
            <a:p>
              <a:pPr algn="l">
                <a:lnSpc>
                  <a:spcPts val="2199"/>
                </a:lnSpc>
              </a:pPr>
            </a:p>
          </p:txBody>
        </p:sp>
      </p:grpSp>
      <p:sp>
        <p:nvSpPr>
          <p:cNvPr name="Freeform 7" id="7"/>
          <p:cNvSpPr/>
          <p:nvPr/>
        </p:nvSpPr>
        <p:spPr>
          <a:xfrm flipH="false" flipV="false" rot="-3106231">
            <a:off x="-1565860" y="-897530"/>
            <a:ext cx="5189120" cy="2594560"/>
          </a:xfrm>
          <a:custGeom>
            <a:avLst/>
            <a:gdLst/>
            <a:ahLst/>
            <a:cxnLst/>
            <a:rect r="r" b="b" t="t" l="l"/>
            <a:pathLst>
              <a:path h="2594560" w="5189120">
                <a:moveTo>
                  <a:pt x="0" y="0"/>
                </a:moveTo>
                <a:lnTo>
                  <a:pt x="5189120" y="0"/>
                </a:lnTo>
                <a:lnTo>
                  <a:pt x="5189120" y="2594560"/>
                </a:lnTo>
                <a:lnTo>
                  <a:pt x="0" y="2594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106346" y="7987360"/>
            <a:ext cx="3582806" cy="3582806"/>
          </a:xfrm>
          <a:custGeom>
            <a:avLst/>
            <a:gdLst/>
            <a:ahLst/>
            <a:cxnLst/>
            <a:rect r="r" b="b" t="t" l="l"/>
            <a:pathLst>
              <a:path h="3582806" w="3582806">
                <a:moveTo>
                  <a:pt x="0" y="0"/>
                </a:moveTo>
                <a:lnTo>
                  <a:pt x="3582806" y="0"/>
                </a:lnTo>
                <a:lnTo>
                  <a:pt x="3582806" y="3582806"/>
                </a:lnTo>
                <a:lnTo>
                  <a:pt x="0" y="3582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3851070" y="-23805"/>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6230600" y="0"/>
            <a:ext cx="1474915" cy="2009790"/>
            <a:chOff x="0" y="0"/>
            <a:chExt cx="660400" cy="899893"/>
          </a:xfrm>
        </p:grpSpPr>
        <p:sp>
          <p:nvSpPr>
            <p:cNvPr name="Freeform 11" id="11"/>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5CB2FF"/>
            </a:solidFill>
          </p:spPr>
        </p:sp>
        <p:sp>
          <p:nvSpPr>
            <p:cNvPr name="TextBox 12" id="12"/>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13815171" y="8383833"/>
            <a:ext cx="1355102" cy="1853130"/>
          </a:xfrm>
          <a:custGeom>
            <a:avLst/>
            <a:gdLst/>
            <a:ahLst/>
            <a:cxnLst/>
            <a:rect r="r" b="b" t="t" l="l"/>
            <a:pathLst>
              <a:path h="1853130" w="1355102">
                <a:moveTo>
                  <a:pt x="0" y="0"/>
                </a:moveTo>
                <a:lnTo>
                  <a:pt x="1355102" y="0"/>
                </a:lnTo>
                <a:lnTo>
                  <a:pt x="1355102" y="1853131"/>
                </a:lnTo>
                <a:lnTo>
                  <a:pt x="0" y="1853131"/>
                </a:lnTo>
                <a:lnTo>
                  <a:pt x="0" y="0"/>
                </a:lnTo>
                <a:close/>
              </a:path>
            </a:pathLst>
          </a:custGeom>
          <a:blipFill>
            <a:blip r:embed="rId12"/>
            <a:stretch>
              <a:fillRect l="0" t="0" r="0" b="0"/>
            </a:stretch>
          </a:blipFill>
        </p:spPr>
      </p:sp>
      <p:sp>
        <p:nvSpPr>
          <p:cNvPr name="Freeform 14" id="14"/>
          <p:cNvSpPr/>
          <p:nvPr/>
        </p:nvSpPr>
        <p:spPr>
          <a:xfrm flipH="false" flipV="false" rot="437024">
            <a:off x="666029" y="8460508"/>
            <a:ext cx="1297640" cy="1384149"/>
          </a:xfrm>
          <a:custGeom>
            <a:avLst/>
            <a:gdLst/>
            <a:ahLst/>
            <a:cxnLst/>
            <a:rect r="r" b="b" t="t" l="l"/>
            <a:pathLst>
              <a:path h="1384149" w="1297640">
                <a:moveTo>
                  <a:pt x="0" y="0"/>
                </a:moveTo>
                <a:lnTo>
                  <a:pt x="1297640" y="0"/>
                </a:lnTo>
                <a:lnTo>
                  <a:pt x="1297640" y="1384149"/>
                </a:lnTo>
                <a:lnTo>
                  <a:pt x="0" y="1384149"/>
                </a:lnTo>
                <a:lnTo>
                  <a:pt x="0" y="0"/>
                </a:lnTo>
                <a:close/>
              </a:path>
            </a:pathLst>
          </a:custGeom>
          <a:blipFill>
            <a:blip r:embed="rId13"/>
            <a:stretch>
              <a:fillRect l="0" t="0" r="0" b="0"/>
            </a:stretch>
          </a:blipFill>
        </p:spPr>
      </p:sp>
      <p:sp>
        <p:nvSpPr>
          <p:cNvPr name="AutoShape 15" id="15"/>
          <p:cNvSpPr/>
          <p:nvPr/>
        </p:nvSpPr>
        <p:spPr>
          <a:xfrm>
            <a:off x="9144000" y="3240651"/>
            <a:ext cx="0" cy="5099332"/>
          </a:xfrm>
          <a:prstGeom prst="line">
            <a:avLst/>
          </a:prstGeom>
          <a:ln cap="flat" w="38100">
            <a:solidFill>
              <a:srgbClr val="000000"/>
            </a:solidFill>
            <a:prstDash val="solid"/>
            <a:headEnd type="none" len="sm" w="sm"/>
            <a:tailEnd type="none" len="sm" w="sm"/>
          </a:ln>
        </p:spPr>
      </p:sp>
      <p:sp>
        <p:nvSpPr>
          <p:cNvPr name="Freeform 16" id="16"/>
          <p:cNvSpPr/>
          <p:nvPr/>
        </p:nvSpPr>
        <p:spPr>
          <a:xfrm flipH="false" flipV="false" rot="0">
            <a:off x="16370439" y="387048"/>
            <a:ext cx="1195237" cy="981090"/>
          </a:xfrm>
          <a:custGeom>
            <a:avLst/>
            <a:gdLst/>
            <a:ahLst/>
            <a:cxnLst/>
            <a:rect r="r" b="b" t="t" l="l"/>
            <a:pathLst>
              <a:path h="981090" w="1195237">
                <a:moveTo>
                  <a:pt x="0" y="0"/>
                </a:moveTo>
                <a:lnTo>
                  <a:pt x="1195237" y="0"/>
                </a:lnTo>
                <a:lnTo>
                  <a:pt x="1195237" y="981090"/>
                </a:lnTo>
                <a:lnTo>
                  <a:pt x="0" y="981090"/>
                </a:lnTo>
                <a:lnTo>
                  <a:pt x="0" y="0"/>
                </a:lnTo>
                <a:close/>
              </a:path>
            </a:pathLst>
          </a:custGeom>
          <a:blipFill>
            <a:blip r:embed="rId14"/>
            <a:stretch>
              <a:fillRect l="0" t="0" r="0" b="0"/>
            </a:stretch>
          </a:blipFill>
        </p:spPr>
      </p:sp>
      <p:sp>
        <p:nvSpPr>
          <p:cNvPr name="Freeform 17" id="17"/>
          <p:cNvSpPr/>
          <p:nvPr/>
        </p:nvSpPr>
        <p:spPr>
          <a:xfrm flipH="false" flipV="false" rot="0">
            <a:off x="987739" y="4329766"/>
            <a:ext cx="7671416" cy="3508141"/>
          </a:xfrm>
          <a:custGeom>
            <a:avLst/>
            <a:gdLst/>
            <a:ahLst/>
            <a:cxnLst/>
            <a:rect r="r" b="b" t="t" l="l"/>
            <a:pathLst>
              <a:path h="3508141" w="7671416">
                <a:moveTo>
                  <a:pt x="0" y="0"/>
                </a:moveTo>
                <a:lnTo>
                  <a:pt x="7671416" y="0"/>
                </a:lnTo>
                <a:lnTo>
                  <a:pt x="7671416" y="3508141"/>
                </a:lnTo>
                <a:lnTo>
                  <a:pt x="0" y="3508141"/>
                </a:lnTo>
                <a:lnTo>
                  <a:pt x="0" y="0"/>
                </a:lnTo>
                <a:close/>
              </a:path>
            </a:pathLst>
          </a:custGeom>
          <a:blipFill>
            <a:blip r:embed="rId15"/>
            <a:stretch>
              <a:fillRect l="0" t="0" r="0" b="0"/>
            </a:stretch>
          </a:blipFill>
        </p:spPr>
      </p:sp>
      <p:sp>
        <p:nvSpPr>
          <p:cNvPr name="Freeform 18" id="18"/>
          <p:cNvSpPr/>
          <p:nvPr/>
        </p:nvSpPr>
        <p:spPr>
          <a:xfrm flipH="false" flipV="false" rot="0">
            <a:off x="9629775" y="4329766"/>
            <a:ext cx="7632994" cy="3244665"/>
          </a:xfrm>
          <a:custGeom>
            <a:avLst/>
            <a:gdLst/>
            <a:ahLst/>
            <a:cxnLst/>
            <a:rect r="r" b="b" t="t" l="l"/>
            <a:pathLst>
              <a:path h="3244665" w="7632994">
                <a:moveTo>
                  <a:pt x="0" y="0"/>
                </a:moveTo>
                <a:lnTo>
                  <a:pt x="7632994" y="0"/>
                </a:lnTo>
                <a:lnTo>
                  <a:pt x="7632994" y="3244665"/>
                </a:lnTo>
                <a:lnTo>
                  <a:pt x="0" y="3244665"/>
                </a:lnTo>
                <a:lnTo>
                  <a:pt x="0" y="0"/>
                </a:lnTo>
                <a:close/>
              </a:path>
            </a:pathLst>
          </a:custGeom>
          <a:blipFill>
            <a:blip r:embed="rId16"/>
            <a:stretch>
              <a:fillRect l="0" t="0" r="0" b="0"/>
            </a:stretch>
          </a:blipFill>
        </p:spPr>
      </p:sp>
      <p:sp>
        <p:nvSpPr>
          <p:cNvPr name="TextBox 19" id="19"/>
          <p:cNvSpPr txBox="true"/>
          <p:nvPr/>
        </p:nvSpPr>
        <p:spPr>
          <a:xfrm rot="0">
            <a:off x="3591476" y="450839"/>
            <a:ext cx="11105048" cy="577861"/>
          </a:xfrm>
          <a:prstGeom prst="rect">
            <a:avLst/>
          </a:prstGeom>
        </p:spPr>
        <p:txBody>
          <a:bodyPr anchor="t" rtlCol="false" tIns="0" lIns="0" bIns="0" rIns="0">
            <a:spAutoFit/>
          </a:bodyPr>
          <a:lstStyle/>
          <a:p>
            <a:pPr algn="ctr">
              <a:lnSpc>
                <a:spcPts val="4000"/>
              </a:lnSpc>
            </a:pPr>
            <a:r>
              <a:rPr lang="en-US" sz="5000">
                <a:solidFill>
                  <a:srgbClr val="2B5796"/>
                </a:solidFill>
                <a:latin typeface="Fira Sans Bold"/>
                <a:ea typeface="Fira Sans Bold"/>
                <a:cs typeface="Fira Sans Bold"/>
                <a:sym typeface="Fira Sans Bold"/>
              </a:rPr>
              <a:t>CÁC NGHIÊN CỨU LIÊN QUAN</a:t>
            </a:r>
          </a:p>
        </p:txBody>
      </p:sp>
      <p:sp>
        <p:nvSpPr>
          <p:cNvPr name="TextBox 20" id="20"/>
          <p:cNvSpPr txBox="true"/>
          <p:nvPr/>
        </p:nvSpPr>
        <p:spPr>
          <a:xfrm rot="0">
            <a:off x="1722094" y="3019425"/>
            <a:ext cx="62027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Tổng hợp gợi ý</a:t>
            </a:r>
          </a:p>
        </p:txBody>
      </p:sp>
      <p:sp>
        <p:nvSpPr>
          <p:cNvPr name="TextBox 21" id="21"/>
          <p:cNvSpPr txBox="true"/>
          <p:nvPr/>
        </p:nvSpPr>
        <p:spPr>
          <a:xfrm rot="0">
            <a:off x="10344919" y="3019425"/>
            <a:ext cx="62027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rimson Pro"/>
                <a:ea typeface="Crimson Pro"/>
                <a:cs typeface="Crimson Pro"/>
                <a:sym typeface="Crimson Pro"/>
              </a:rPr>
              <a:t>Tổng hợp profile</a:t>
            </a:r>
          </a:p>
        </p:txBody>
      </p:sp>
      <p:sp>
        <p:nvSpPr>
          <p:cNvPr name="TextBox 22" id="22"/>
          <p:cNvSpPr txBox="true"/>
          <p:nvPr/>
        </p:nvSpPr>
        <p:spPr>
          <a:xfrm rot="0">
            <a:off x="5523773" y="1643715"/>
            <a:ext cx="7122346" cy="762001"/>
          </a:xfrm>
          <a:prstGeom prst="rect">
            <a:avLst/>
          </a:prstGeom>
        </p:spPr>
        <p:txBody>
          <a:bodyPr anchor="t" rtlCol="false" tIns="0" lIns="0" bIns="0" rIns="0">
            <a:spAutoFit/>
          </a:bodyPr>
          <a:lstStyle/>
          <a:p>
            <a:pPr algn="ctr">
              <a:lnSpc>
                <a:spcPts val="6299"/>
              </a:lnSpc>
            </a:pPr>
            <a:r>
              <a:rPr lang="en-US" sz="4499">
                <a:solidFill>
                  <a:srgbClr val="FF5757"/>
                </a:solidFill>
                <a:latin typeface="Crimson Pro Bold"/>
                <a:ea typeface="Crimson Pro Bold"/>
                <a:cs typeface="Crimson Pro Bold"/>
                <a:sym typeface="Crimson Pro Bold"/>
              </a:rPr>
              <a:t>Các chiến lược gợi ý nhóm</a:t>
            </a:r>
          </a:p>
        </p:txBody>
      </p:sp>
      <p:sp>
        <p:nvSpPr>
          <p:cNvPr name="TextBox 23" id="23"/>
          <p:cNvSpPr txBox="true"/>
          <p:nvPr/>
        </p:nvSpPr>
        <p:spPr>
          <a:xfrm rot="0">
            <a:off x="17145124" y="8489643"/>
            <a:ext cx="560392" cy="533400"/>
          </a:xfrm>
          <a:prstGeom prst="rect">
            <a:avLst/>
          </a:prstGeom>
        </p:spPr>
        <p:txBody>
          <a:bodyPr anchor="t" rtlCol="false" tIns="0" lIns="0" bIns="0" rIns="0">
            <a:spAutoFit/>
          </a:bodyPr>
          <a:lstStyle/>
          <a:p>
            <a:pPr algn="ctr">
              <a:lnSpc>
                <a:spcPts val="4200"/>
              </a:lnSpc>
            </a:pPr>
            <a:r>
              <a:rPr lang="en-US" sz="3000">
                <a:solidFill>
                  <a:srgbClr val="000000"/>
                </a:solidFill>
                <a:latin typeface="Crimson Pro"/>
                <a:ea typeface="Crimson Pro"/>
                <a:cs typeface="Crimson Pro"/>
                <a:sym typeface="Crimson Pro"/>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DAGL3uPO7c0</dc:identifier>
  <dcterms:modified xsi:type="dcterms:W3CDTF">2011-08-01T06:04:30Z</dcterms:modified>
  <cp:revision>1</cp:revision>
  <dc:title>Khóa luận T8_2024</dc:title>
</cp:coreProperties>
</file>